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729269e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729269e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b43e94bf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6b43e94bf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expect to be able to visually display the </a:t>
            </a:r>
            <a:r>
              <a:rPr lang="en"/>
              <a:t>drug</a:t>
            </a:r>
            <a:r>
              <a:rPr lang="en"/>
              <a:t> epidemic in West Virginia in various ways. For a couple of examples:</a:t>
            </a:r>
            <a:endParaRPr/>
          </a:p>
          <a:p>
            <a:pPr indent="-298450" lvl="0" marL="457200" rtl="0" algn="l">
              <a:spcBef>
                <a:spcPts val="0"/>
              </a:spcBef>
              <a:spcAft>
                <a:spcPts val="0"/>
              </a:spcAft>
              <a:buSzPts val="1100"/>
              <a:buChar char="●"/>
            </a:pPr>
            <a:r>
              <a:rPr lang="en"/>
              <a:t>Having a racing bar graph to display the trends of drug usage in each county over a few years</a:t>
            </a:r>
            <a:endParaRPr/>
          </a:p>
          <a:p>
            <a:pPr indent="-298450" lvl="0" marL="457200" rtl="0" algn="l">
              <a:spcBef>
                <a:spcPts val="0"/>
              </a:spcBef>
              <a:spcAft>
                <a:spcPts val="0"/>
              </a:spcAft>
              <a:buSzPts val="1100"/>
              <a:buChar char="●"/>
            </a:pPr>
            <a:r>
              <a:rPr lang="en"/>
              <a:t>Maps to display ‘hot spots’ or which county has </a:t>
            </a:r>
            <a:r>
              <a:rPr lang="en"/>
              <a:t>increased</a:t>
            </a:r>
            <a:r>
              <a:rPr lang="en"/>
              <a:t> usage over a range of years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Also, we maybe able to discover certain trends between the gathered information that may not be </a:t>
            </a:r>
            <a:r>
              <a:rPr lang="en"/>
              <a:t>noticeable</a:t>
            </a:r>
            <a:r>
              <a:rPr lang="en"/>
              <a:t> without visualization. For example:</a:t>
            </a:r>
            <a:endParaRPr/>
          </a:p>
          <a:p>
            <a:pPr indent="-298450" lvl="0" marL="457200" rtl="0" algn="l">
              <a:spcBef>
                <a:spcPts val="0"/>
              </a:spcBef>
              <a:spcAft>
                <a:spcPts val="0"/>
              </a:spcAft>
              <a:buSzPts val="1100"/>
              <a:buChar char="●"/>
            </a:pPr>
            <a:r>
              <a:rPr lang="en"/>
              <a:t>If there is any </a:t>
            </a:r>
            <a:r>
              <a:rPr lang="en"/>
              <a:t>correlation</a:t>
            </a:r>
            <a:r>
              <a:rPr lang="en"/>
              <a:t> between unemployment or poverty rates and the usage of drugs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b43e94bf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b43e94bf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for our work will be measured by having </a:t>
            </a:r>
            <a:r>
              <a:rPr lang="en"/>
              <a:t>multiple</a:t>
            </a:r>
            <a:r>
              <a:rPr lang="en"/>
              <a:t> different interactive visuals of the different measures of the drug epidemic of WV, the visuals are easy to understand at a glance, the visuals are visually </a:t>
            </a:r>
            <a:r>
              <a:rPr lang="en"/>
              <a:t>appealing</a:t>
            </a:r>
            <a:r>
              <a:rPr lang="en"/>
              <a:t>, and the different data measures can be switched between one another. Also, with the data we have, we will be able to implement machine learning to predict future trends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b43e94bf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6b43e94bf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b43e94bf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b43e94bf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b43e94bf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b43e94bf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2e3c92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72e3c92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visualization is a visual representation of large set of data. This is important because not everyone can comprehend and </a:t>
            </a:r>
            <a:r>
              <a:rPr lang="en"/>
              <a:t>absorb large sets of data (especially numbers) quickly and easily. Especially if the numbers are from large sets of data, the amount of numbers can become overwhelming and confusing. When the data is converted into something that can be seen, the understatement of the data can be done within a glance. This can be done in various forms including charts, graphs, and maps to name a few. This can have a big impact because having the data in a more appealing and concise format can help in identifying trends, can save time, optimize the utilization of the data, aide decision making and overall strategy. Data collected today can come in so quickly that if it is not processed/visualized in the same speed, a lot can be missed (2022, Visme).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impact our project will have when it is successful, is to be able to understand the severity drugs have impacted West Virginia and possibly discover some trends on why some counties are more affected.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b43e94bf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6b43e94bf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b43e94bf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b43e94bf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b43e94bf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b43e94bf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32fd8371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32fd8371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b43e94bf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b43e94bf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7b41e4aa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7b41e4aa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i.org/10.1002/hbe2.24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 Id="rId4" Type="http://schemas.openxmlformats.org/officeDocument/2006/relationships/image" Target="../media/image3.gif"/><Relationship Id="rId5" Type="http://schemas.openxmlformats.org/officeDocument/2006/relationships/image" Target="../media/image5.gif"/><Relationship Id="rId6"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4.jp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gif"/><Relationship Id="rId4" Type="http://schemas.openxmlformats.org/officeDocument/2006/relationships/image" Target="../media/image8.gif"/><Relationship Id="rId5" Type="http://schemas.openxmlformats.org/officeDocument/2006/relationships/image" Target="../media/image7.gif"/><Relationship Id="rId6"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701375" y="1457325"/>
            <a:ext cx="7777500" cy="18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Visualization of West Virginia’s Drug Epidemic</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Voke Brume, Amy Farson-Ciccone, and Moriah Frazier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819150" y="674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231" name="Google Shape;231;p22"/>
          <p:cNvSpPr txBox="1"/>
          <p:nvPr>
            <p:ph idx="1" type="body"/>
          </p:nvPr>
        </p:nvSpPr>
        <p:spPr>
          <a:xfrm>
            <a:off x="787975" y="16287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not being careful when designing the visualizations, it can lead to the information being deceptive. </a:t>
            </a:r>
            <a:endParaRPr/>
          </a:p>
          <a:p>
            <a:pPr indent="-311150" lvl="0" marL="457200" rtl="0" algn="l">
              <a:spcBef>
                <a:spcPts val="1200"/>
              </a:spcBef>
              <a:spcAft>
                <a:spcPts val="0"/>
              </a:spcAft>
              <a:buSzPts val="1300"/>
              <a:buChar char="●"/>
            </a:pPr>
            <a:r>
              <a:rPr lang="en"/>
              <a:t>Misleading color contrast</a:t>
            </a:r>
            <a:endParaRPr/>
          </a:p>
          <a:p>
            <a:pPr indent="-298450" lvl="1" marL="914400" rtl="0" algn="l">
              <a:spcBef>
                <a:spcPts val="0"/>
              </a:spcBef>
              <a:spcAft>
                <a:spcPts val="0"/>
              </a:spcAft>
              <a:buSzPts val="1100"/>
              <a:buChar char="○"/>
            </a:pPr>
            <a:r>
              <a:rPr lang="en" sz="1300"/>
              <a:t>High degrees of color contrast may cause viewers to believe that value disparities are greater than they really are</a:t>
            </a:r>
            <a:endParaRPr sz="1300"/>
          </a:p>
          <a:p>
            <a:pPr indent="-311150" lvl="0" marL="457200" rtl="0" algn="l">
              <a:spcBef>
                <a:spcPts val="0"/>
              </a:spcBef>
              <a:spcAft>
                <a:spcPts val="0"/>
              </a:spcAft>
              <a:buSzPts val="1300"/>
              <a:buChar char="●"/>
            </a:pPr>
            <a:r>
              <a:rPr lang="en"/>
              <a:t>Too much data</a:t>
            </a:r>
            <a:endParaRPr/>
          </a:p>
          <a:p>
            <a:pPr indent="-298450" lvl="1" marL="914400" rtl="0" algn="l">
              <a:spcBef>
                <a:spcPts val="0"/>
              </a:spcBef>
              <a:spcAft>
                <a:spcPts val="0"/>
              </a:spcAft>
              <a:buSzPts val="1100"/>
              <a:buChar char="○"/>
            </a:pPr>
            <a:r>
              <a:rPr lang="en" sz="1300"/>
              <a:t>The information becomes overwhelming</a:t>
            </a:r>
            <a:endParaRPr sz="1300"/>
          </a:p>
          <a:p>
            <a:pPr indent="-311150" lvl="0" marL="457200" rtl="0" algn="l">
              <a:spcBef>
                <a:spcPts val="0"/>
              </a:spcBef>
              <a:spcAft>
                <a:spcPts val="0"/>
              </a:spcAft>
              <a:buSzPts val="1300"/>
              <a:buChar char="●"/>
            </a:pPr>
            <a:r>
              <a:rPr lang="en"/>
              <a:t>Choosing the wrong visualization method</a:t>
            </a:r>
            <a:endParaRPr/>
          </a:p>
          <a:p>
            <a:pPr indent="-298450" lvl="1" marL="914400" rtl="0" algn="l">
              <a:spcBef>
                <a:spcPts val="0"/>
              </a:spcBef>
              <a:spcAft>
                <a:spcPts val="0"/>
              </a:spcAft>
              <a:buSzPts val="1100"/>
              <a:buChar char="○"/>
            </a:pPr>
            <a:r>
              <a:rPr lang="en" sz="1300"/>
              <a:t>Each visualization method has its own use case</a:t>
            </a:r>
            <a:r>
              <a:rPr lang="en" sz="1300"/>
              <a:t>s</a:t>
            </a:r>
            <a:endParaRPr sz="1300"/>
          </a:p>
          <a:p>
            <a:pPr indent="-311150" lvl="0" marL="457200" rtl="0" algn="l">
              <a:spcBef>
                <a:spcPts val="0"/>
              </a:spcBef>
              <a:spcAft>
                <a:spcPts val="0"/>
              </a:spcAft>
              <a:buSzPts val="1300"/>
              <a:buChar char="●"/>
            </a:pPr>
            <a:r>
              <a:rPr lang="en"/>
              <a:t>Selecting the appropriate ML forecasting model</a:t>
            </a:r>
            <a:endParaRPr/>
          </a:p>
          <a:p>
            <a:pPr indent="0" lvl="0" marL="0" rtl="0" algn="l">
              <a:spcBef>
                <a:spcPts val="1200"/>
              </a:spcBef>
              <a:spcAft>
                <a:spcPts val="1200"/>
              </a:spcAft>
              <a:buNone/>
            </a:pPr>
            <a:r>
              <a:t/>
            </a:r>
            <a:endParaRPr sz="1300"/>
          </a:p>
        </p:txBody>
      </p:sp>
      <p:pic>
        <p:nvPicPr>
          <p:cNvPr id="232" name="Google Shape;232;p22"/>
          <p:cNvPicPr preferRelativeResize="0"/>
          <p:nvPr/>
        </p:nvPicPr>
        <p:blipFill>
          <a:blip r:embed="rId3">
            <a:alphaModFix/>
          </a:blip>
          <a:stretch>
            <a:fillRect/>
          </a:stretch>
        </p:blipFill>
        <p:spPr>
          <a:xfrm>
            <a:off x="5351325" y="2800750"/>
            <a:ext cx="3236774" cy="1867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Expected Outcome</a:t>
            </a:r>
            <a:endParaRPr/>
          </a:p>
        </p:txBody>
      </p:sp>
      <p:sp>
        <p:nvSpPr>
          <p:cNvPr id="238" name="Google Shape;238;p23"/>
          <p:cNvSpPr txBox="1"/>
          <p:nvPr>
            <p:ph idx="1" type="body"/>
          </p:nvPr>
        </p:nvSpPr>
        <p:spPr>
          <a:xfrm>
            <a:off x="819150" y="1597775"/>
            <a:ext cx="7505700" cy="18528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solidFill>
                  <a:srgbClr val="222222"/>
                </a:solidFill>
                <a:highlight>
                  <a:srgbClr val="FFFFFF"/>
                </a:highlight>
              </a:rPr>
              <a:t>A</a:t>
            </a:r>
            <a:r>
              <a:rPr lang="en">
                <a:solidFill>
                  <a:srgbClr val="222222"/>
                </a:solidFill>
                <a:highlight>
                  <a:srgbClr val="FFFFFF"/>
                </a:highlight>
              </a:rPr>
              <a:t>ppealing and concise visualization of the root cause, growth, and impacts of the drug epidemic in WV </a:t>
            </a:r>
            <a:endParaRPr>
              <a:solidFill>
                <a:srgbClr val="222222"/>
              </a:solidFill>
              <a:highlight>
                <a:srgbClr val="FFFFFF"/>
              </a:highlight>
            </a:endParaRPr>
          </a:p>
          <a:p>
            <a:pPr indent="-311150" lvl="1" marL="914400" rtl="0" algn="l">
              <a:spcBef>
                <a:spcPts val="0"/>
              </a:spcBef>
              <a:spcAft>
                <a:spcPts val="0"/>
              </a:spcAft>
              <a:buClr>
                <a:srgbClr val="222222"/>
              </a:buClr>
              <a:buSzPts val="1300"/>
              <a:buChar char="○"/>
            </a:pPr>
            <a:r>
              <a:rPr lang="en" sz="1300">
                <a:solidFill>
                  <a:srgbClr val="222222"/>
                </a:solidFill>
                <a:highlight>
                  <a:srgbClr val="FFFFFF"/>
                </a:highlight>
              </a:rPr>
              <a:t>User friendly interface</a:t>
            </a:r>
            <a:endParaRPr sz="1300">
              <a:solidFill>
                <a:srgbClr val="222222"/>
              </a:solidFill>
              <a:highlight>
                <a:srgbClr val="FFFFFF"/>
              </a:highlight>
            </a:endParaRPr>
          </a:p>
          <a:p>
            <a:pPr indent="-311150" lvl="1" marL="914400" rtl="0" algn="l">
              <a:spcBef>
                <a:spcPts val="0"/>
              </a:spcBef>
              <a:spcAft>
                <a:spcPts val="0"/>
              </a:spcAft>
              <a:buClr>
                <a:srgbClr val="222222"/>
              </a:buClr>
              <a:buSzPts val="1300"/>
              <a:buChar char="○"/>
            </a:pPr>
            <a:r>
              <a:rPr lang="en" sz="1300">
                <a:solidFill>
                  <a:srgbClr val="222222"/>
                </a:solidFill>
                <a:highlight>
                  <a:srgbClr val="FFFFFF"/>
                </a:highlight>
              </a:rPr>
              <a:t>Intuitive controls and toggles</a:t>
            </a:r>
            <a:endParaRPr sz="1300">
              <a:solidFill>
                <a:srgbClr val="222222"/>
              </a:solidFill>
              <a:highlight>
                <a:srgbClr val="FFFFFF"/>
              </a:highlight>
            </a:endParaRPr>
          </a:p>
          <a:p>
            <a:pPr indent="0" lvl="0" marL="914400" rtl="0" algn="l">
              <a:spcBef>
                <a:spcPts val="1200"/>
              </a:spcBef>
              <a:spcAft>
                <a:spcPts val="0"/>
              </a:spcAft>
              <a:buNone/>
            </a:pPr>
            <a:r>
              <a:t/>
            </a:r>
            <a:endParaRPr sz="1300">
              <a:solidFill>
                <a:srgbClr val="222222"/>
              </a:solidFill>
              <a:highlight>
                <a:srgbClr val="FFFFFF"/>
              </a:highlight>
            </a:endParaRPr>
          </a:p>
          <a:p>
            <a:pPr indent="-311150" lvl="0" marL="457200" rtl="0" algn="l">
              <a:spcBef>
                <a:spcPts val="1200"/>
              </a:spcBef>
              <a:spcAft>
                <a:spcPts val="0"/>
              </a:spcAft>
              <a:buClr>
                <a:srgbClr val="222222"/>
              </a:buClr>
              <a:buSzPts val="1300"/>
              <a:buChar char="●"/>
            </a:pPr>
            <a:r>
              <a:rPr lang="en">
                <a:solidFill>
                  <a:srgbClr val="222222"/>
                </a:solidFill>
                <a:highlight>
                  <a:srgbClr val="FFFFFF"/>
                </a:highlight>
              </a:rPr>
              <a:t>Forecast future trends using machine learning</a:t>
            </a:r>
            <a:endParaRPr>
              <a:solidFill>
                <a:srgbClr val="222222"/>
              </a:solidFill>
              <a:highlight>
                <a:srgbClr val="FFFFFF"/>
              </a:highlight>
            </a:endParaRPr>
          </a:p>
          <a:p>
            <a:pPr indent="-311150" lvl="1" marL="914400" rtl="0" algn="l">
              <a:spcBef>
                <a:spcPts val="0"/>
              </a:spcBef>
              <a:spcAft>
                <a:spcPts val="0"/>
              </a:spcAft>
              <a:buClr>
                <a:srgbClr val="222222"/>
              </a:buClr>
              <a:buSzPts val="1300"/>
              <a:buChar char="○"/>
            </a:pPr>
            <a:r>
              <a:rPr lang="en" sz="1300">
                <a:solidFill>
                  <a:srgbClr val="222222"/>
                </a:solidFill>
                <a:highlight>
                  <a:srgbClr val="FFFFFF"/>
                </a:highlight>
              </a:rPr>
              <a:t>Good model performance measures</a:t>
            </a:r>
            <a:endParaRPr sz="1300">
              <a:solidFill>
                <a:srgbClr val="222222"/>
              </a:solidFill>
              <a:highlight>
                <a:srgbClr val="FFFFFF"/>
              </a:highlight>
            </a:endParaRPr>
          </a:p>
          <a:p>
            <a:pPr indent="-311150" lvl="1" marL="914400" rtl="0" algn="l">
              <a:spcBef>
                <a:spcPts val="0"/>
              </a:spcBef>
              <a:spcAft>
                <a:spcPts val="0"/>
              </a:spcAft>
              <a:buClr>
                <a:srgbClr val="222222"/>
              </a:buClr>
              <a:buSzPts val="1300"/>
              <a:buChar char="○"/>
            </a:pPr>
            <a:r>
              <a:rPr lang="en" sz="1300">
                <a:solidFill>
                  <a:srgbClr val="222222"/>
                </a:solidFill>
                <a:highlight>
                  <a:srgbClr val="FFFFFF"/>
                </a:highlight>
              </a:rPr>
              <a:t>Low mean square percentage error</a:t>
            </a:r>
            <a:endParaRPr sz="1300">
              <a:solidFill>
                <a:srgbClr val="222222"/>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Evaluation</a:t>
            </a:r>
            <a:endParaRPr/>
          </a:p>
        </p:txBody>
      </p:sp>
      <p:sp>
        <p:nvSpPr>
          <p:cNvPr id="244" name="Google Shape;244;p24"/>
          <p:cNvSpPr txBox="1"/>
          <p:nvPr>
            <p:ph idx="1" type="body"/>
          </p:nvPr>
        </p:nvSpPr>
        <p:spPr>
          <a:xfrm>
            <a:off x="819150" y="1476400"/>
            <a:ext cx="75057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Success:</a:t>
            </a:r>
            <a:endParaRPr>
              <a:solidFill>
                <a:srgbClr val="222222"/>
              </a:solidFill>
              <a:highlight>
                <a:srgbClr val="FFFFFF"/>
              </a:highlight>
            </a:endParaRPr>
          </a:p>
          <a:p>
            <a:pPr indent="-311150" lvl="0" marL="457200" rtl="0" algn="l">
              <a:spcBef>
                <a:spcPts val="1200"/>
              </a:spcBef>
              <a:spcAft>
                <a:spcPts val="0"/>
              </a:spcAft>
              <a:buClr>
                <a:srgbClr val="222222"/>
              </a:buClr>
              <a:buSzPts val="1300"/>
              <a:buChar char="●"/>
            </a:pPr>
            <a:r>
              <a:rPr lang="en">
                <a:solidFill>
                  <a:srgbClr val="222222"/>
                </a:solidFill>
                <a:highlight>
                  <a:srgbClr val="FFFFFF"/>
                </a:highlight>
              </a:rPr>
              <a:t>Having multiple interactive visuals on a dashboard</a:t>
            </a:r>
            <a:endParaRPr>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a:solidFill>
                  <a:srgbClr val="222222"/>
                </a:solidFill>
                <a:highlight>
                  <a:srgbClr val="FFFFFF"/>
                </a:highlight>
              </a:rPr>
              <a:t>Visualizations are easily understandable and appealing</a:t>
            </a:r>
            <a:endParaRPr>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a:solidFill>
                  <a:srgbClr val="222222"/>
                </a:solidFill>
                <a:highlight>
                  <a:srgbClr val="FFFFFF"/>
                </a:highlight>
              </a:rPr>
              <a:t>Toggle between different data measures </a:t>
            </a:r>
            <a:endParaRPr>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a:solidFill>
                  <a:srgbClr val="222222"/>
                </a:solidFill>
                <a:highlight>
                  <a:srgbClr val="FFFFFF"/>
                </a:highlight>
              </a:rPr>
              <a:t>Forecast trends</a:t>
            </a:r>
            <a:endParaRPr sz="1500">
              <a:solidFill>
                <a:srgbClr val="222222"/>
              </a:solidFill>
              <a:highlight>
                <a:srgbClr val="FFFFFF"/>
              </a:highlight>
            </a:endParaRPr>
          </a:p>
        </p:txBody>
      </p:sp>
      <p:pic>
        <p:nvPicPr>
          <p:cNvPr id="245" name="Google Shape;245;p24"/>
          <p:cNvPicPr preferRelativeResize="0"/>
          <p:nvPr/>
        </p:nvPicPr>
        <p:blipFill>
          <a:blip r:embed="rId3">
            <a:alphaModFix/>
          </a:blip>
          <a:stretch>
            <a:fillRect/>
          </a:stretch>
        </p:blipFill>
        <p:spPr>
          <a:xfrm>
            <a:off x="5324325" y="1440175"/>
            <a:ext cx="3165226" cy="237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51" name="Google Shape;251;p25"/>
          <p:cNvSpPr txBox="1"/>
          <p:nvPr>
            <p:ph idx="1" type="body"/>
          </p:nvPr>
        </p:nvSpPr>
        <p:spPr>
          <a:xfrm>
            <a:off x="819150" y="1520150"/>
            <a:ext cx="7505700" cy="26124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18181"/>
              <a:buAutoNum type="arabicPeriod"/>
            </a:pPr>
            <a:r>
              <a:rPr lang="en" sz="1100">
                <a:solidFill>
                  <a:srgbClr val="000000"/>
                </a:solidFill>
                <a:latin typeface="Arial"/>
                <a:ea typeface="Arial"/>
                <a:cs typeface="Arial"/>
                <a:sym typeface="Arial"/>
              </a:rPr>
              <a:t>Awalin Sopan, Angela Song-Ie Noh, Sohit Karol, Paul Rosenfeld, Ginnah Lee, Ben Shneiderman, Community Health Map: A geospatial and multivariate data visualization tool for public health datasets, Government Information Quarterly, Volume 29, Issue 2, 2012, Pages 223-234, ISSN 0740-624X, https://doi.org/10.1016/j.giq.2011.10.002.</a:t>
            </a:r>
            <a:endParaRPr sz="1100">
              <a:solidFill>
                <a:srgbClr val="000000"/>
              </a:solidFill>
              <a:latin typeface="Arial"/>
              <a:ea typeface="Arial"/>
              <a:cs typeface="Arial"/>
              <a:sym typeface="Arial"/>
            </a:endParaRPr>
          </a:p>
          <a:p>
            <a:pPr indent="-298767" lvl="0" marL="457200" rtl="0" algn="l">
              <a:lnSpc>
                <a:spcPct val="150000"/>
              </a:lnSpc>
              <a:spcBef>
                <a:spcPts val="0"/>
              </a:spcBef>
              <a:spcAft>
                <a:spcPts val="0"/>
              </a:spcAft>
              <a:buSzPct val="118181"/>
              <a:buAutoNum type="arabicPeriod"/>
            </a:pPr>
            <a:r>
              <a:rPr lang="en" sz="1100">
                <a:solidFill>
                  <a:srgbClr val="000000"/>
                </a:solidFill>
                <a:latin typeface="Arial"/>
                <a:ea typeface="Arial"/>
                <a:cs typeface="Arial"/>
                <a:sym typeface="Arial"/>
              </a:rPr>
              <a:t>“Big Data Visualization: What is it, Tips &amp; Tools (beginner's guide),” </a:t>
            </a:r>
            <a:r>
              <a:rPr i="1" lang="en" sz="1100">
                <a:solidFill>
                  <a:srgbClr val="000000"/>
                </a:solidFill>
                <a:latin typeface="Arial"/>
                <a:ea typeface="Arial"/>
                <a:cs typeface="Arial"/>
                <a:sym typeface="Arial"/>
              </a:rPr>
              <a:t>Visme Blog</a:t>
            </a:r>
            <a:r>
              <a:rPr lang="en" sz="1100">
                <a:solidFill>
                  <a:srgbClr val="000000"/>
                </a:solidFill>
                <a:latin typeface="Arial"/>
                <a:ea typeface="Arial"/>
                <a:cs typeface="Arial"/>
                <a:sym typeface="Arial"/>
              </a:rPr>
              <a:t>, 27-Apr-2022. [Online]. Available: https://visme.co/blog/big-data-visualization/#:~:text=Big%20Data%20Visualization-,What%20is%20Big%20Data%20Visualization%3F,chart%20types%20or%20visual%20representation. [Accessed: 24-Oct-2022]. </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Li, R. Visualizing COVID-19 information for public: Designs, effectiveness, and preference of thematic maps. Hum Behav &amp; Emerg Tech. 2021; 3: 97 – 106. </a:t>
            </a:r>
            <a:r>
              <a:rPr lang="en" sz="1100" u="sng">
                <a:solidFill>
                  <a:srgbClr val="1155CC"/>
                </a:solidFill>
                <a:latin typeface="Arial"/>
                <a:ea typeface="Arial"/>
                <a:cs typeface="Arial"/>
                <a:sym typeface="Arial"/>
                <a:hlinkClick r:id="rId3">
                  <a:extLst>
                    <a:ext uri="{A12FA001-AC4F-418D-AE19-62706E023703}">
                      <ahyp:hlinkClr val="tx"/>
                    </a:ext>
                  </a:extLst>
                </a:hlinkClick>
              </a:rPr>
              <a:t>https://doi.org/10.1002/hbe2.248</a:t>
            </a:r>
            <a:endParaRPr sz="1100">
              <a:solidFill>
                <a:srgbClr val="000000"/>
              </a:solidFill>
              <a:latin typeface="Arial"/>
              <a:ea typeface="Arial"/>
              <a:cs typeface="Arial"/>
              <a:sym typeface="Arial"/>
            </a:endParaRPr>
          </a:p>
          <a:p>
            <a:pPr indent="-298767" lvl="0" marL="457200" rtl="0" algn="l">
              <a:lnSpc>
                <a:spcPct val="150000"/>
              </a:lnSpc>
              <a:spcBef>
                <a:spcPts val="0"/>
              </a:spcBef>
              <a:spcAft>
                <a:spcPts val="0"/>
              </a:spcAft>
              <a:buSzPct val="118181"/>
              <a:buAutoNum type="arabicPeriod"/>
            </a:pPr>
            <a:r>
              <a:rPr lang="en" sz="1100">
                <a:solidFill>
                  <a:srgbClr val="000000"/>
                </a:solidFill>
                <a:latin typeface="Arial"/>
                <a:ea typeface="Arial"/>
                <a:cs typeface="Arial"/>
                <a:sym typeface="Arial"/>
              </a:rPr>
              <a:t>M. Bowers, “An overview of common data visualization mistakes” </a:t>
            </a:r>
            <a:r>
              <a:rPr i="1" lang="en" sz="1100">
                <a:solidFill>
                  <a:srgbClr val="000000"/>
                </a:solidFill>
                <a:latin typeface="Arial"/>
                <a:ea typeface="Arial"/>
                <a:cs typeface="Arial"/>
                <a:sym typeface="Arial"/>
              </a:rPr>
              <a:t>Toptal Design Blog</a:t>
            </a:r>
            <a:r>
              <a:rPr lang="en" sz="1100">
                <a:solidFill>
                  <a:srgbClr val="000000"/>
                </a:solidFill>
                <a:latin typeface="Arial"/>
                <a:ea typeface="Arial"/>
                <a:cs typeface="Arial"/>
                <a:sym typeface="Arial"/>
              </a:rPr>
              <a:t>, 20-Oct-2020. [Online]. Available: https://www.toptal.com/designers/ux/data-visualization-mistakes. [Accessed: 24-Oct-2022]. </a:t>
            </a:r>
            <a:endParaRPr sz="1100">
              <a:solidFill>
                <a:srgbClr val="000000"/>
              </a:solidFill>
              <a:latin typeface="Arial"/>
              <a:ea typeface="Arial"/>
              <a:cs typeface="Arial"/>
              <a:sym typeface="Arial"/>
            </a:endParaRPr>
          </a:p>
          <a:p>
            <a:pPr indent="-287972" lvl="0" marL="457200" rtl="0" algn="l">
              <a:lnSpc>
                <a:spcPct val="150000"/>
              </a:lnSpc>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“Office of Drug Control Policy - Data Dashboard” </a:t>
            </a:r>
            <a:r>
              <a:rPr i="1" lang="en" sz="1100">
                <a:solidFill>
                  <a:srgbClr val="000000"/>
                </a:solidFill>
                <a:latin typeface="Arial"/>
                <a:ea typeface="Arial"/>
                <a:cs typeface="Arial"/>
                <a:sym typeface="Arial"/>
              </a:rPr>
              <a:t>Data Dashboard</a:t>
            </a:r>
            <a:r>
              <a:rPr lang="en" sz="1100">
                <a:solidFill>
                  <a:srgbClr val="000000"/>
                </a:solidFill>
                <a:latin typeface="Arial"/>
                <a:ea typeface="Arial"/>
                <a:cs typeface="Arial"/>
                <a:sym typeface="Arial"/>
              </a:rPr>
              <a:t>. [Online]. Available: https://dhhr.wv.gov/office-of-drug-control-policy/datadashboard/Pages/default.aspx. [Accessed: 25-Oct-2022]. </a:t>
            </a:r>
            <a:endParaRPr sz="1100">
              <a:solidFill>
                <a:srgbClr val="000000"/>
              </a:solidFill>
              <a:latin typeface="Arial"/>
              <a:ea typeface="Arial"/>
              <a:cs typeface="Arial"/>
              <a:sym typeface="Arial"/>
            </a:endParaRPr>
          </a:p>
          <a:p>
            <a:pPr indent="-298767" lvl="0" marL="457200" rtl="0" algn="l">
              <a:lnSpc>
                <a:spcPct val="150000"/>
              </a:lnSpc>
              <a:spcBef>
                <a:spcPts val="0"/>
              </a:spcBef>
              <a:spcAft>
                <a:spcPts val="0"/>
              </a:spcAft>
              <a:buSzPct val="118181"/>
              <a:buAutoNum type="arabicPeriod"/>
            </a:pPr>
            <a:r>
              <a:rPr lang="en" sz="1100">
                <a:solidFill>
                  <a:srgbClr val="000000"/>
                </a:solidFill>
                <a:latin typeface="Arial"/>
                <a:ea typeface="Arial"/>
                <a:cs typeface="Arial"/>
                <a:sym typeface="Arial"/>
              </a:rPr>
              <a:t>“Opioid data analysis and resources” </a:t>
            </a:r>
            <a:r>
              <a:rPr i="1" lang="en" sz="1100">
                <a:solidFill>
                  <a:srgbClr val="000000"/>
                </a:solidFill>
                <a:latin typeface="Arial"/>
                <a:ea typeface="Arial"/>
                <a:cs typeface="Arial"/>
                <a:sym typeface="Arial"/>
              </a:rPr>
              <a:t>Centers for Disease Control and Prevention</a:t>
            </a:r>
            <a:r>
              <a:rPr lang="en" sz="1100">
                <a:solidFill>
                  <a:srgbClr val="000000"/>
                </a:solidFill>
                <a:latin typeface="Arial"/>
                <a:ea typeface="Arial"/>
                <a:cs typeface="Arial"/>
                <a:sym typeface="Arial"/>
              </a:rPr>
              <a:t>, 01-Jun-2022. [Online]. Available: https://www.cdc.gov/opioids/data/analysis-resources.html. [Accessed: 24-Oct-2022].</a:t>
            </a:r>
            <a:endParaRPr sz="11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442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35" name="Google Shape;135;p14"/>
          <p:cNvSpPr txBox="1"/>
          <p:nvPr>
            <p:ph idx="1" type="body"/>
          </p:nvPr>
        </p:nvSpPr>
        <p:spPr>
          <a:xfrm>
            <a:off x="623450" y="1084975"/>
            <a:ext cx="7701300" cy="37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Arial"/>
                <a:ea typeface="Arial"/>
                <a:cs typeface="Arial"/>
                <a:sym typeface="Arial"/>
              </a:rPr>
              <a:t>In the United States, drugs have been a serious problem over many decades, but for the general population to understand the root causes, growth, and impact that drugs have within our nation, data visualizations are created. </a:t>
            </a:r>
            <a:endParaRPr sz="11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100">
                <a:solidFill>
                  <a:srgbClr val="222222"/>
                </a:solidFill>
                <a:highlight>
                  <a:srgbClr val="FFFFFF"/>
                </a:highlight>
                <a:latin typeface="Arial"/>
                <a:ea typeface="Arial"/>
                <a:cs typeface="Arial"/>
                <a:sym typeface="Arial"/>
              </a:rPr>
              <a:t>For several years, West Virginia has had the highest drug overdose mortality rate compared to all of the other states within the United States and has become an epidemic. </a:t>
            </a:r>
            <a:endParaRPr sz="11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100">
                <a:solidFill>
                  <a:srgbClr val="222222"/>
                </a:solidFill>
                <a:highlight>
                  <a:srgbClr val="FFFFFF"/>
                </a:highlight>
                <a:latin typeface="Arial"/>
                <a:ea typeface="Arial"/>
                <a:cs typeface="Arial"/>
                <a:sym typeface="Arial"/>
              </a:rPr>
              <a:t>By creating a series of interactive data visualizations of the drug epidemic in West Virginia covering many years, users will be able to explore county-level data on the…</a:t>
            </a:r>
            <a:endParaRPr sz="1100">
              <a:solidFill>
                <a:srgbClr val="222222"/>
              </a:solidFill>
              <a:highlight>
                <a:srgbClr val="FFFFFF"/>
              </a:highlight>
              <a:latin typeface="Arial"/>
              <a:ea typeface="Arial"/>
              <a:cs typeface="Arial"/>
              <a:sym typeface="Arial"/>
            </a:endParaRPr>
          </a:p>
          <a:p>
            <a:pPr indent="-292100" lvl="0" marL="457200" rtl="0" algn="l">
              <a:spcBef>
                <a:spcPts val="120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Population</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Unemployment Rates</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Drug Use</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Drug Overdose</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Life Expectancy</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Marijuana Use</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Number of Arrests</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100">
                <a:solidFill>
                  <a:srgbClr val="222222"/>
                </a:solidFill>
                <a:highlight>
                  <a:srgbClr val="FFFFFF"/>
                </a:highlight>
                <a:latin typeface="Arial"/>
                <a:ea typeface="Arial"/>
                <a:cs typeface="Arial"/>
                <a:sym typeface="Arial"/>
              </a:rPr>
              <a:t>By developing the interactive data visualization, we hope to bring a better understanding of how severe the drug issue is in WV. Overtime, these visualizations will help explore, monitor, and explain some of these issues to help develop a solution. </a:t>
            </a:r>
            <a:endParaRPr sz="1100">
              <a:solidFill>
                <a:srgbClr val="222222"/>
              </a:solidFill>
              <a:highlight>
                <a:srgbClr val="FFFFFF"/>
              </a:highlight>
              <a:latin typeface="Arial"/>
              <a:ea typeface="Arial"/>
              <a:cs typeface="Arial"/>
              <a:sym typeface="Arial"/>
            </a:endParaRPr>
          </a:p>
        </p:txBody>
      </p:sp>
      <p:pic>
        <p:nvPicPr>
          <p:cNvPr id="136" name="Google Shape;136;p14"/>
          <p:cNvPicPr preferRelativeResize="0"/>
          <p:nvPr/>
        </p:nvPicPr>
        <p:blipFill>
          <a:blip r:embed="rId3">
            <a:alphaModFix/>
          </a:blip>
          <a:stretch>
            <a:fillRect/>
          </a:stretch>
        </p:blipFill>
        <p:spPr>
          <a:xfrm>
            <a:off x="5829500" y="2448200"/>
            <a:ext cx="1916924" cy="1724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39950" y="530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Significance</a:t>
            </a:r>
            <a:endParaRPr/>
          </a:p>
        </p:txBody>
      </p:sp>
      <p:sp>
        <p:nvSpPr>
          <p:cNvPr id="142" name="Google Shape;142;p15"/>
          <p:cNvSpPr txBox="1"/>
          <p:nvPr>
            <p:ph idx="1" type="body"/>
          </p:nvPr>
        </p:nvSpPr>
        <p:spPr>
          <a:xfrm>
            <a:off x="763750" y="1063500"/>
            <a:ext cx="5505600" cy="36408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500"/>
              <a:t>Visual representation of large sets of data</a:t>
            </a:r>
            <a:endParaRPr sz="1500"/>
          </a:p>
          <a:p>
            <a:pPr indent="-323850" lvl="0" marL="457200" rtl="0" algn="l">
              <a:lnSpc>
                <a:spcPct val="95000"/>
              </a:lnSpc>
              <a:spcBef>
                <a:spcPts val="0"/>
              </a:spcBef>
              <a:spcAft>
                <a:spcPts val="0"/>
              </a:spcAft>
              <a:buSzPts val="1500"/>
              <a:buChar char="●"/>
            </a:pPr>
            <a:r>
              <a:rPr lang="en" sz="1500"/>
              <a:t> Everyone doesn’t comprehend or absorb large sets of data (especially numbers) easily and quickly</a:t>
            </a:r>
            <a:endParaRPr sz="1500"/>
          </a:p>
          <a:p>
            <a:pPr indent="-311150" lvl="1" marL="914400" rtl="0" algn="l">
              <a:lnSpc>
                <a:spcPct val="95000"/>
              </a:lnSpc>
              <a:spcBef>
                <a:spcPts val="0"/>
              </a:spcBef>
              <a:spcAft>
                <a:spcPts val="0"/>
              </a:spcAft>
              <a:buSzPts val="1300"/>
              <a:buChar char="○"/>
            </a:pPr>
            <a:r>
              <a:rPr lang="en" sz="1300"/>
              <a:t>Large sets of number data can be overwhelming and confusing</a:t>
            </a:r>
            <a:endParaRPr sz="1300"/>
          </a:p>
          <a:p>
            <a:pPr indent="-323850" lvl="0" marL="457200" rtl="0" algn="l">
              <a:lnSpc>
                <a:spcPct val="95000"/>
              </a:lnSpc>
              <a:spcBef>
                <a:spcPts val="0"/>
              </a:spcBef>
              <a:spcAft>
                <a:spcPts val="0"/>
              </a:spcAft>
              <a:buSzPts val="1500"/>
              <a:buChar char="●"/>
            </a:pPr>
            <a:r>
              <a:rPr lang="en" sz="1500"/>
              <a:t>Visualization can aid in understanding the data within a glance</a:t>
            </a:r>
            <a:endParaRPr sz="1500"/>
          </a:p>
          <a:p>
            <a:pPr indent="-311150" lvl="1" marL="914400" rtl="0" algn="l">
              <a:lnSpc>
                <a:spcPct val="95000"/>
              </a:lnSpc>
              <a:spcBef>
                <a:spcPts val="0"/>
              </a:spcBef>
              <a:spcAft>
                <a:spcPts val="0"/>
              </a:spcAft>
              <a:buSzPts val="1300"/>
              <a:buChar char="○"/>
            </a:pPr>
            <a:r>
              <a:rPr lang="en" sz="1300"/>
              <a:t>Charts</a:t>
            </a:r>
            <a:endParaRPr sz="1300"/>
          </a:p>
          <a:p>
            <a:pPr indent="-311150" lvl="1" marL="914400" rtl="0" algn="l">
              <a:lnSpc>
                <a:spcPct val="95000"/>
              </a:lnSpc>
              <a:spcBef>
                <a:spcPts val="0"/>
              </a:spcBef>
              <a:spcAft>
                <a:spcPts val="0"/>
              </a:spcAft>
              <a:buSzPts val="1300"/>
              <a:buChar char="○"/>
            </a:pPr>
            <a:r>
              <a:rPr lang="en" sz="1300"/>
              <a:t>Graphs</a:t>
            </a:r>
            <a:endParaRPr sz="1300"/>
          </a:p>
          <a:p>
            <a:pPr indent="-311150" lvl="1" marL="914400" rtl="0" algn="l">
              <a:lnSpc>
                <a:spcPct val="95000"/>
              </a:lnSpc>
              <a:spcBef>
                <a:spcPts val="0"/>
              </a:spcBef>
              <a:spcAft>
                <a:spcPts val="0"/>
              </a:spcAft>
              <a:buSzPts val="1300"/>
              <a:buChar char="○"/>
            </a:pPr>
            <a:r>
              <a:rPr lang="en" sz="1300"/>
              <a:t>m</a:t>
            </a:r>
            <a:r>
              <a:rPr lang="en" sz="1300"/>
              <a:t>aps</a:t>
            </a:r>
            <a:endParaRPr sz="1300"/>
          </a:p>
          <a:p>
            <a:pPr indent="-323850" lvl="0" marL="457200" rtl="0" algn="l">
              <a:lnSpc>
                <a:spcPct val="95000"/>
              </a:lnSpc>
              <a:spcBef>
                <a:spcPts val="0"/>
              </a:spcBef>
              <a:spcAft>
                <a:spcPts val="0"/>
              </a:spcAft>
              <a:buSzPts val="1500"/>
              <a:buChar char="●"/>
            </a:pPr>
            <a:r>
              <a:rPr lang="en" sz="1500"/>
              <a:t>Discovering current trends</a:t>
            </a:r>
            <a:endParaRPr sz="1500"/>
          </a:p>
          <a:p>
            <a:pPr indent="-323850" lvl="0" marL="457200" rtl="0" algn="l">
              <a:lnSpc>
                <a:spcPct val="95000"/>
              </a:lnSpc>
              <a:spcBef>
                <a:spcPts val="0"/>
              </a:spcBef>
              <a:spcAft>
                <a:spcPts val="0"/>
              </a:spcAft>
              <a:buSzPts val="1500"/>
              <a:buChar char="●"/>
            </a:pPr>
            <a:r>
              <a:rPr lang="en" sz="1500"/>
              <a:t>Save time</a:t>
            </a:r>
            <a:endParaRPr sz="1500"/>
          </a:p>
          <a:p>
            <a:pPr indent="-323850" lvl="0" marL="457200" rtl="0" algn="l">
              <a:lnSpc>
                <a:spcPct val="95000"/>
              </a:lnSpc>
              <a:spcBef>
                <a:spcPts val="0"/>
              </a:spcBef>
              <a:spcAft>
                <a:spcPts val="0"/>
              </a:spcAft>
              <a:buSzPts val="1500"/>
              <a:buChar char="●"/>
            </a:pPr>
            <a:r>
              <a:rPr lang="en" sz="1500"/>
              <a:t>Optimize utilization</a:t>
            </a:r>
            <a:endParaRPr sz="1500"/>
          </a:p>
          <a:p>
            <a:pPr indent="-323850" lvl="0" marL="457200" rtl="0" algn="l">
              <a:lnSpc>
                <a:spcPct val="95000"/>
              </a:lnSpc>
              <a:spcBef>
                <a:spcPts val="0"/>
              </a:spcBef>
              <a:spcAft>
                <a:spcPts val="0"/>
              </a:spcAft>
              <a:buSzPts val="1500"/>
              <a:buChar char="●"/>
            </a:pPr>
            <a:r>
              <a:rPr lang="en" sz="1500"/>
              <a:t>Aide </a:t>
            </a:r>
            <a:r>
              <a:rPr lang="en" sz="1500"/>
              <a:t>Decision</a:t>
            </a:r>
            <a:r>
              <a:rPr lang="en" sz="1500"/>
              <a:t> </a:t>
            </a:r>
            <a:r>
              <a:rPr lang="en" sz="1500"/>
              <a:t>making and strategy</a:t>
            </a:r>
            <a:endParaRPr sz="1500"/>
          </a:p>
          <a:p>
            <a:pPr indent="-323850" lvl="0" marL="457200" rtl="0" algn="l">
              <a:lnSpc>
                <a:spcPct val="95000"/>
              </a:lnSpc>
              <a:spcBef>
                <a:spcPts val="0"/>
              </a:spcBef>
              <a:spcAft>
                <a:spcPts val="0"/>
              </a:spcAft>
              <a:buSzPts val="1500"/>
              <a:buChar char="●"/>
            </a:pPr>
            <a:r>
              <a:rPr lang="en" sz="1500"/>
              <a:t>Data today is quick</a:t>
            </a:r>
            <a:endParaRPr sz="1500"/>
          </a:p>
          <a:p>
            <a:pPr indent="-323850" lvl="0" marL="457200" rtl="0" algn="l">
              <a:lnSpc>
                <a:spcPct val="95000"/>
              </a:lnSpc>
              <a:spcBef>
                <a:spcPts val="0"/>
              </a:spcBef>
              <a:spcAft>
                <a:spcPts val="0"/>
              </a:spcAft>
              <a:buSzPts val="1500"/>
              <a:buChar char="●"/>
            </a:pPr>
            <a:r>
              <a:rPr lang="en" sz="1500"/>
              <a:t>Impact: understand severity of drugs have impacted WV</a:t>
            </a:r>
            <a:endParaRPr sz="1500"/>
          </a:p>
          <a:p>
            <a:pPr indent="-311150" lvl="1" marL="914400" rtl="0" algn="l">
              <a:lnSpc>
                <a:spcPct val="95000"/>
              </a:lnSpc>
              <a:spcBef>
                <a:spcPts val="0"/>
              </a:spcBef>
              <a:spcAft>
                <a:spcPts val="0"/>
              </a:spcAft>
              <a:buSzPts val="1300"/>
              <a:buChar char="○"/>
            </a:pPr>
            <a:r>
              <a:rPr lang="en" sz="1300"/>
              <a:t>Discover trends</a:t>
            </a:r>
            <a:endParaRPr sz="1300"/>
          </a:p>
          <a:p>
            <a:pPr indent="-323850" lvl="0" marL="457200" rtl="0" algn="l">
              <a:lnSpc>
                <a:spcPct val="95000"/>
              </a:lnSpc>
              <a:spcBef>
                <a:spcPts val="0"/>
              </a:spcBef>
              <a:spcAft>
                <a:spcPts val="0"/>
              </a:spcAft>
              <a:buSzPts val="1500"/>
              <a:buChar char="●"/>
            </a:pPr>
            <a:r>
              <a:rPr lang="en" sz="1500"/>
              <a:t>Forecast trends to understand future impacts of current strategies to combat the drug epidemic</a:t>
            </a:r>
            <a:endParaRPr sz="1300"/>
          </a:p>
        </p:txBody>
      </p:sp>
      <p:pic>
        <p:nvPicPr>
          <p:cNvPr id="143" name="Google Shape;143;p15"/>
          <p:cNvPicPr preferRelativeResize="0"/>
          <p:nvPr/>
        </p:nvPicPr>
        <p:blipFill>
          <a:blip r:embed="rId3">
            <a:alphaModFix/>
          </a:blip>
          <a:stretch>
            <a:fillRect/>
          </a:stretch>
        </p:blipFill>
        <p:spPr>
          <a:xfrm>
            <a:off x="6319575" y="532650"/>
            <a:ext cx="2233676" cy="1144750"/>
          </a:xfrm>
          <a:prstGeom prst="rect">
            <a:avLst/>
          </a:prstGeom>
          <a:noFill/>
          <a:ln>
            <a:noFill/>
          </a:ln>
        </p:spPr>
      </p:pic>
      <p:pic>
        <p:nvPicPr>
          <p:cNvPr id="144" name="Google Shape;144;p15"/>
          <p:cNvPicPr preferRelativeResize="0"/>
          <p:nvPr/>
        </p:nvPicPr>
        <p:blipFill>
          <a:blip r:embed="rId4">
            <a:alphaModFix/>
          </a:blip>
          <a:stretch>
            <a:fillRect/>
          </a:stretch>
        </p:blipFill>
        <p:spPr>
          <a:xfrm>
            <a:off x="5924775" y="3132050"/>
            <a:ext cx="2445075" cy="1467049"/>
          </a:xfrm>
          <a:prstGeom prst="rect">
            <a:avLst/>
          </a:prstGeom>
          <a:noFill/>
          <a:ln>
            <a:noFill/>
          </a:ln>
        </p:spPr>
      </p:pic>
      <p:pic>
        <p:nvPicPr>
          <p:cNvPr id="145" name="Google Shape;145;p15"/>
          <p:cNvPicPr preferRelativeResize="0"/>
          <p:nvPr/>
        </p:nvPicPr>
        <p:blipFill>
          <a:blip r:embed="rId5">
            <a:alphaModFix/>
          </a:blip>
          <a:stretch>
            <a:fillRect/>
          </a:stretch>
        </p:blipFill>
        <p:spPr>
          <a:xfrm>
            <a:off x="6348325" y="1791325"/>
            <a:ext cx="1226800" cy="1226800"/>
          </a:xfrm>
          <a:prstGeom prst="rect">
            <a:avLst/>
          </a:prstGeom>
          <a:noFill/>
          <a:ln>
            <a:noFill/>
          </a:ln>
        </p:spPr>
      </p:pic>
      <p:pic>
        <p:nvPicPr>
          <p:cNvPr id="146" name="Google Shape;146;p15"/>
          <p:cNvPicPr preferRelativeResize="0"/>
          <p:nvPr/>
        </p:nvPicPr>
        <p:blipFill>
          <a:blip r:embed="rId6">
            <a:alphaModFix/>
          </a:blip>
          <a:stretch>
            <a:fillRect/>
          </a:stretch>
        </p:blipFill>
        <p:spPr>
          <a:xfrm>
            <a:off x="7575125" y="1954475"/>
            <a:ext cx="1200674" cy="900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Relationship with Big Data</a:t>
            </a:r>
            <a:endParaRPr/>
          </a:p>
        </p:txBody>
      </p:sp>
      <p:sp>
        <p:nvSpPr>
          <p:cNvPr id="152" name="Google Shape;152;p16"/>
          <p:cNvSpPr txBox="1"/>
          <p:nvPr>
            <p:ph idx="1" type="body"/>
          </p:nvPr>
        </p:nvSpPr>
        <p:spPr>
          <a:xfrm>
            <a:off x="819150" y="1685925"/>
            <a:ext cx="5291100" cy="27624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widespread adoption of technology and the ever-increasing ability to store large amounts of data have caused researchers to recognize the vital role of Big Data as an opportunity to access empirical evidence in the health sector.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By linking a variety of large datasets from multiple sources, we can comprehensively understand critical events such as the root cause, growth, and impacts of the drug epidemic.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Furthermore, these complex datasets and machine learning can also be used to create forecasting models to estimate the probability of a current conditions or future trends.</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a:t>Overdose Data to Action (OD2A)</a:t>
            </a:r>
            <a:endParaRPr sz="1100">
              <a:solidFill>
                <a:srgbClr val="000000"/>
              </a:solidFill>
              <a:latin typeface="Arial"/>
              <a:ea typeface="Arial"/>
              <a:cs typeface="Arial"/>
              <a:sym typeface="Arial"/>
            </a:endParaRPr>
          </a:p>
        </p:txBody>
      </p:sp>
      <p:pic>
        <p:nvPicPr>
          <p:cNvPr id="153" name="Google Shape;153;p16"/>
          <p:cNvPicPr preferRelativeResize="0"/>
          <p:nvPr/>
        </p:nvPicPr>
        <p:blipFill>
          <a:blip r:embed="rId3">
            <a:alphaModFix/>
          </a:blip>
          <a:stretch>
            <a:fillRect/>
          </a:stretch>
        </p:blipFill>
        <p:spPr>
          <a:xfrm>
            <a:off x="6277375" y="1304925"/>
            <a:ext cx="1956024" cy="1023624"/>
          </a:xfrm>
          <a:prstGeom prst="rect">
            <a:avLst/>
          </a:prstGeom>
          <a:noFill/>
          <a:ln>
            <a:noFill/>
          </a:ln>
        </p:spPr>
      </p:pic>
      <p:pic>
        <p:nvPicPr>
          <p:cNvPr id="154" name="Google Shape;154;p16"/>
          <p:cNvPicPr preferRelativeResize="0"/>
          <p:nvPr/>
        </p:nvPicPr>
        <p:blipFill>
          <a:blip r:embed="rId4">
            <a:alphaModFix/>
          </a:blip>
          <a:stretch>
            <a:fillRect/>
          </a:stretch>
        </p:blipFill>
        <p:spPr>
          <a:xfrm>
            <a:off x="6412975" y="3416910"/>
            <a:ext cx="1820426" cy="729766"/>
          </a:xfrm>
          <a:prstGeom prst="rect">
            <a:avLst/>
          </a:prstGeom>
          <a:noFill/>
          <a:ln>
            <a:noFill/>
          </a:ln>
        </p:spPr>
      </p:pic>
      <p:pic>
        <p:nvPicPr>
          <p:cNvPr id="155" name="Google Shape;155;p16"/>
          <p:cNvPicPr preferRelativeResize="0"/>
          <p:nvPr/>
        </p:nvPicPr>
        <p:blipFill>
          <a:blip r:embed="rId5">
            <a:alphaModFix/>
          </a:blip>
          <a:stretch>
            <a:fillRect/>
          </a:stretch>
        </p:blipFill>
        <p:spPr>
          <a:xfrm>
            <a:off x="6412975" y="2402838"/>
            <a:ext cx="1788826" cy="92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a:t>
            </a:r>
            <a:endParaRPr/>
          </a:p>
        </p:txBody>
      </p:sp>
      <p:sp>
        <p:nvSpPr>
          <p:cNvPr id="161" name="Google Shape;161;p17"/>
          <p:cNvSpPr txBox="1"/>
          <p:nvPr>
            <p:ph idx="1" type="body"/>
          </p:nvPr>
        </p:nvSpPr>
        <p:spPr>
          <a:xfrm>
            <a:off x="819150" y="1478600"/>
            <a:ext cx="7505700" cy="2960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100">
                <a:solidFill>
                  <a:srgbClr val="222222"/>
                </a:solidFill>
                <a:highlight>
                  <a:srgbClr val="FFFFFF"/>
                </a:highlight>
                <a:latin typeface="Arial"/>
                <a:ea typeface="Arial"/>
                <a:cs typeface="Arial"/>
                <a:sym typeface="Arial"/>
              </a:rPr>
              <a:t>Over the past two decades, data visualization has become an increasingly pertinent tool in gaining insights into healthcare data sets.</a:t>
            </a:r>
            <a:endParaRPr sz="1100">
              <a:solidFill>
                <a:srgbClr val="222222"/>
              </a:solidFill>
              <a:highlight>
                <a:srgbClr val="FFFFFF"/>
              </a:highlight>
              <a:latin typeface="Arial"/>
              <a:ea typeface="Arial"/>
              <a:cs typeface="Arial"/>
              <a:sym typeface="Arial"/>
            </a:endParaRPr>
          </a:p>
          <a:p>
            <a:pPr indent="-293211" lvl="0" marL="457200" rtl="0" algn="l">
              <a:spcBef>
                <a:spcPts val="1200"/>
              </a:spcBef>
              <a:spcAft>
                <a:spcPts val="0"/>
              </a:spcAft>
              <a:buClr>
                <a:srgbClr val="222222"/>
              </a:buClr>
              <a:buSzPct val="100000"/>
              <a:buFont typeface="Arial"/>
              <a:buChar char="●"/>
            </a:pPr>
            <a:r>
              <a:rPr b="1" lang="en" sz="1100">
                <a:solidFill>
                  <a:srgbClr val="0E101A"/>
                </a:solidFill>
                <a:latin typeface="Arial"/>
                <a:ea typeface="Arial"/>
                <a:cs typeface="Arial"/>
                <a:sym typeface="Arial"/>
              </a:rPr>
              <a:t>Koua &amp; Kraak (2004):</a:t>
            </a:r>
            <a:r>
              <a:rPr lang="en" sz="1100">
                <a:solidFill>
                  <a:srgbClr val="0E101A"/>
                </a:solidFill>
                <a:latin typeface="Arial"/>
                <a:ea typeface="Arial"/>
                <a:cs typeface="Arial"/>
                <a:sym typeface="Arial"/>
              </a:rPr>
              <a:t> Recognizes the importance of sequential color schemes to represent geographically distributed health-related data (Choropleth maps) in data-driven knowledge discovery.</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Gil-Garcia and Pardo (2005):</a:t>
            </a:r>
            <a:r>
              <a:rPr lang="en" sz="1100">
                <a:solidFill>
                  <a:srgbClr val="0E101A"/>
                </a:solidFill>
                <a:latin typeface="Arial"/>
                <a:ea typeface="Arial"/>
                <a:cs typeface="Arial"/>
                <a:sym typeface="Arial"/>
              </a:rPr>
              <a:t> Identified usability and ease of use as vital technical challenges in healthcare data visualization</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Tominski, Schulze-Wollgast, and Schumann (2008):</a:t>
            </a:r>
            <a:r>
              <a:rPr lang="en" sz="1100">
                <a:solidFill>
                  <a:srgbClr val="0E101A"/>
                </a:solidFill>
                <a:latin typeface="Arial"/>
                <a:ea typeface="Arial"/>
                <a:cs typeface="Arial"/>
                <a:sym typeface="Arial"/>
              </a:rPr>
              <a:t> Impressed on the importance of temporal and spatial factors in multivariate data representation</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Awalin Sopan, Angela Song-Ie Noh, Sohit Karol, Paul Rosenfeld, Ginnah Lee, and Ben Shneiderman (2012):</a:t>
            </a:r>
            <a:r>
              <a:rPr lang="en" sz="1100">
                <a:solidFill>
                  <a:srgbClr val="0E101A"/>
                </a:solidFill>
                <a:latin typeface="Arial"/>
                <a:ea typeface="Arial"/>
                <a:cs typeface="Arial"/>
                <a:sym typeface="Arial"/>
              </a:rPr>
              <a:t> Proposed Community Health Map that enables users to visualize healthcare data geospatially and in multivariate space.</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Benjamin Bearnot MD, John F. Pearson MD, and Jorge A. Rodriguez MD (2018):</a:t>
            </a:r>
            <a:r>
              <a:rPr lang="en" sz="1100">
                <a:solidFill>
                  <a:srgbClr val="0E101A"/>
                </a:solidFill>
                <a:latin typeface="Arial"/>
                <a:ea typeface="Arial"/>
                <a:cs typeface="Arial"/>
                <a:sym typeface="Arial"/>
              </a:rPr>
              <a:t> Utilizes publicly available, crowdsourced data to understand the opioid overdose epidemic by analyzing geospatial trends in discarded needles.</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C. K. Leung, Y. Chen, C. S. H. Hoi, S. Shang, Y. Wen and A. Cuzzocrea (2020):</a:t>
            </a:r>
            <a:r>
              <a:rPr lang="en" sz="1100">
                <a:solidFill>
                  <a:srgbClr val="0E101A"/>
                </a:solidFill>
                <a:latin typeface="Arial"/>
                <a:ea typeface="Arial"/>
                <a:cs typeface="Arial"/>
                <a:sym typeface="Arial"/>
              </a:rPr>
              <a:t> Presents a big data visualization and visual analytics tool for visualizing and analyzing COVID-19.</a:t>
            </a:r>
            <a:endParaRPr sz="1100">
              <a:solidFill>
                <a:srgbClr val="0E101A"/>
              </a:solidFill>
              <a:latin typeface="Arial"/>
              <a:ea typeface="Arial"/>
              <a:cs typeface="Arial"/>
              <a:sym typeface="Arial"/>
            </a:endParaRPr>
          </a:p>
          <a:p>
            <a:pPr indent="-293211" lvl="0" marL="457200" rtl="0" algn="l">
              <a:spcBef>
                <a:spcPts val="0"/>
              </a:spcBef>
              <a:spcAft>
                <a:spcPts val="0"/>
              </a:spcAft>
              <a:buClr>
                <a:srgbClr val="0E101A"/>
              </a:buClr>
              <a:buSzPct val="100000"/>
              <a:buFont typeface="Arial"/>
              <a:buChar char="●"/>
            </a:pPr>
            <a:r>
              <a:rPr b="1" lang="en" sz="1100">
                <a:solidFill>
                  <a:srgbClr val="0E101A"/>
                </a:solidFill>
                <a:latin typeface="Arial"/>
                <a:ea typeface="Arial"/>
                <a:cs typeface="Arial"/>
                <a:sym typeface="Arial"/>
              </a:rPr>
              <a:t>Rui Li (2021):</a:t>
            </a:r>
            <a:r>
              <a:rPr lang="en" sz="1100">
                <a:solidFill>
                  <a:srgbClr val="0E101A"/>
                </a:solidFill>
                <a:latin typeface="Arial"/>
                <a:ea typeface="Arial"/>
                <a:cs typeface="Arial"/>
                <a:sym typeface="Arial"/>
              </a:rPr>
              <a:t> Uses a thematic map utilizing </a:t>
            </a:r>
            <a:r>
              <a:rPr lang="en" sz="1100">
                <a:solidFill>
                  <a:srgbClr val="0E101A"/>
                </a:solidFill>
                <a:latin typeface="Arial"/>
                <a:ea typeface="Arial"/>
                <a:cs typeface="Arial"/>
                <a:sym typeface="Arial"/>
              </a:rPr>
              <a:t>a</a:t>
            </a:r>
            <a:r>
              <a:rPr lang="en" sz="1100">
                <a:solidFill>
                  <a:srgbClr val="0E101A"/>
                </a:solidFill>
                <a:latin typeface="Arial"/>
                <a:ea typeface="Arial"/>
                <a:cs typeface="Arial"/>
                <a:sym typeface="Arial"/>
              </a:rPr>
              <a:t> choropleth design to display confirmed COVID-19 cases at the county level in the state of New York</a:t>
            </a:r>
            <a:endParaRPr sz="1100">
              <a:solidFill>
                <a:srgbClr val="222222"/>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580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Method</a:t>
            </a:r>
            <a:endParaRPr/>
          </a:p>
        </p:txBody>
      </p:sp>
      <p:sp>
        <p:nvSpPr>
          <p:cNvPr id="167" name="Google Shape;167;p18"/>
          <p:cNvSpPr txBox="1"/>
          <p:nvPr>
            <p:ph idx="1" type="body"/>
          </p:nvPr>
        </p:nvSpPr>
        <p:spPr>
          <a:xfrm>
            <a:off x="819150" y="1535225"/>
            <a:ext cx="7505700" cy="8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latin typeface="Arial"/>
                <a:ea typeface="Arial"/>
                <a:cs typeface="Arial"/>
                <a:sym typeface="Arial"/>
              </a:rPr>
              <a:t>To better u</a:t>
            </a:r>
            <a:r>
              <a:rPr lang="en" sz="1100">
                <a:solidFill>
                  <a:srgbClr val="222222"/>
                </a:solidFill>
                <a:highlight>
                  <a:srgbClr val="FFFFFF"/>
                </a:highlight>
                <a:latin typeface="Arial"/>
                <a:ea typeface="Arial"/>
                <a:cs typeface="Arial"/>
                <a:sym typeface="Arial"/>
              </a:rPr>
              <a:t>nderstand and grasp the information on West Virginia’s drug epidemic, we plan to create visualizations demonstrating the root causes, growth, and impact for each county. After creating the visualizations, we want to use machine learning to predict future trends within each county in West Virginia.</a:t>
            </a:r>
            <a:endParaRPr>
              <a:solidFill>
                <a:srgbClr val="222222"/>
              </a:solidFill>
              <a:highlight>
                <a:srgbClr val="FFFFFF"/>
              </a:highlight>
              <a:latin typeface="Arial"/>
              <a:ea typeface="Arial"/>
              <a:cs typeface="Arial"/>
              <a:sym typeface="Arial"/>
            </a:endParaRPr>
          </a:p>
          <a:p>
            <a:pPr indent="0" lvl="0" marL="914400" rtl="0" algn="l">
              <a:spcBef>
                <a:spcPts val="1200"/>
              </a:spcBef>
              <a:spcAft>
                <a:spcPts val="0"/>
              </a:spcAft>
              <a:buNone/>
            </a:pPr>
            <a:r>
              <a:t/>
            </a:r>
            <a:endParaRPr>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100">
              <a:solidFill>
                <a:srgbClr val="222222"/>
              </a:solidFill>
              <a:highlight>
                <a:srgbClr val="FFFFFF"/>
              </a:highlight>
              <a:latin typeface="Arial"/>
              <a:ea typeface="Arial"/>
              <a:cs typeface="Arial"/>
              <a:sym typeface="Arial"/>
            </a:endParaRPr>
          </a:p>
        </p:txBody>
      </p:sp>
      <p:sp>
        <p:nvSpPr>
          <p:cNvPr id="168" name="Google Shape;168;p18"/>
          <p:cNvSpPr txBox="1"/>
          <p:nvPr/>
        </p:nvSpPr>
        <p:spPr>
          <a:xfrm>
            <a:off x="4603175" y="2416025"/>
            <a:ext cx="3648900" cy="1249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Font typeface="Arial"/>
              <a:buChar char="●"/>
            </a:pPr>
            <a:r>
              <a:rPr lang="en" sz="1100" u="sng">
                <a:solidFill>
                  <a:srgbClr val="222222"/>
                </a:solidFill>
                <a:highlight>
                  <a:schemeClr val="dk1"/>
                </a:highlight>
              </a:rPr>
              <a:t>Types of Visualizations</a:t>
            </a:r>
            <a:r>
              <a:rPr lang="en" sz="1100">
                <a:solidFill>
                  <a:srgbClr val="222222"/>
                </a:solidFill>
                <a:highlight>
                  <a:schemeClr val="dk1"/>
                </a:highlight>
              </a:rPr>
              <a:t>:</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Calibri"/>
              <a:buChar char="○"/>
            </a:pPr>
            <a:r>
              <a:rPr lang="en" sz="1100">
                <a:solidFill>
                  <a:srgbClr val="222222"/>
                </a:solidFill>
                <a:highlight>
                  <a:schemeClr val="dk1"/>
                </a:highlight>
              </a:rPr>
              <a:t>Time Series</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Calibri"/>
              <a:buChar char="○"/>
            </a:pPr>
            <a:r>
              <a:rPr lang="en" sz="1100">
                <a:solidFill>
                  <a:srgbClr val="222222"/>
                </a:solidFill>
                <a:highlight>
                  <a:schemeClr val="dk1"/>
                </a:highlight>
              </a:rPr>
              <a:t>Choropleth Maps</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Calibri"/>
              <a:buChar char="○"/>
            </a:pPr>
            <a:r>
              <a:rPr lang="en" sz="1100">
                <a:solidFill>
                  <a:srgbClr val="222222"/>
                </a:solidFill>
                <a:highlight>
                  <a:schemeClr val="dk1"/>
                </a:highlight>
              </a:rPr>
              <a:t>Charts</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Calibri"/>
              <a:buChar char="○"/>
            </a:pPr>
            <a:r>
              <a:rPr lang="en" sz="1100">
                <a:solidFill>
                  <a:srgbClr val="222222"/>
                </a:solidFill>
                <a:highlight>
                  <a:schemeClr val="dk1"/>
                </a:highlight>
              </a:rPr>
              <a:t>Dashboard</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Calibri"/>
              <a:buChar char="○"/>
            </a:pPr>
            <a:r>
              <a:rPr lang="en" sz="1100">
                <a:solidFill>
                  <a:srgbClr val="222222"/>
                </a:solidFill>
                <a:highlight>
                  <a:schemeClr val="dk1"/>
                </a:highlight>
              </a:rPr>
              <a:t>e</a:t>
            </a:r>
            <a:r>
              <a:rPr lang="en" sz="1100">
                <a:solidFill>
                  <a:srgbClr val="222222"/>
                </a:solidFill>
                <a:highlight>
                  <a:schemeClr val="dk1"/>
                </a:highlight>
              </a:rPr>
              <a:t>tc.</a:t>
            </a:r>
            <a:endParaRPr sz="1100">
              <a:solidFill>
                <a:srgbClr val="222222"/>
              </a:solidFill>
              <a:highlight>
                <a:schemeClr val="dk1"/>
              </a:highlight>
            </a:endParaRPr>
          </a:p>
          <a:p>
            <a:pPr indent="0" lvl="0" marL="0" rtl="0" algn="l">
              <a:lnSpc>
                <a:spcPct val="115000"/>
              </a:lnSpc>
              <a:spcBef>
                <a:spcPts val="1200"/>
              </a:spcBef>
              <a:spcAft>
                <a:spcPts val="1200"/>
              </a:spcAft>
              <a:buNone/>
            </a:pPr>
            <a:r>
              <a:t/>
            </a:r>
            <a:endParaRPr sz="1100">
              <a:solidFill>
                <a:srgbClr val="222222"/>
              </a:solidFill>
              <a:highlight>
                <a:schemeClr val="dk1"/>
              </a:highlight>
            </a:endParaRPr>
          </a:p>
        </p:txBody>
      </p:sp>
      <p:sp>
        <p:nvSpPr>
          <p:cNvPr id="169" name="Google Shape;169;p18"/>
          <p:cNvSpPr txBox="1"/>
          <p:nvPr/>
        </p:nvSpPr>
        <p:spPr>
          <a:xfrm>
            <a:off x="819150" y="2416025"/>
            <a:ext cx="3648900" cy="2112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Font typeface="Arial"/>
              <a:buChar char="●"/>
            </a:pPr>
            <a:r>
              <a:rPr lang="en" sz="1100" u="sng">
                <a:solidFill>
                  <a:srgbClr val="222222"/>
                </a:solidFill>
                <a:highlight>
                  <a:schemeClr val="dk1"/>
                </a:highlight>
              </a:rPr>
              <a:t>Platform</a:t>
            </a:r>
            <a:r>
              <a:rPr lang="en" sz="1100">
                <a:solidFill>
                  <a:srgbClr val="222222"/>
                </a:solidFill>
                <a:highlight>
                  <a:schemeClr val="dk1"/>
                </a:highlight>
              </a:rPr>
              <a:t>: Flourish Data Visualization, Tableau, and Python</a:t>
            </a:r>
            <a:endParaRPr sz="1100">
              <a:solidFill>
                <a:srgbClr val="222222"/>
              </a:solidFill>
              <a:highlight>
                <a:schemeClr val="dk1"/>
              </a:highlight>
            </a:endParaRPr>
          </a:p>
          <a:p>
            <a:pPr indent="-298450" lvl="0" marL="457200" rtl="0" algn="l">
              <a:lnSpc>
                <a:spcPct val="115000"/>
              </a:lnSpc>
              <a:spcBef>
                <a:spcPts val="0"/>
              </a:spcBef>
              <a:spcAft>
                <a:spcPts val="0"/>
              </a:spcAft>
              <a:buClr>
                <a:srgbClr val="222222"/>
              </a:buClr>
              <a:buSzPts val="1100"/>
              <a:buFont typeface="Arial"/>
              <a:buChar char="●"/>
            </a:pPr>
            <a:r>
              <a:rPr lang="en" sz="1100" u="sng">
                <a:solidFill>
                  <a:srgbClr val="222222"/>
                </a:solidFill>
                <a:highlight>
                  <a:schemeClr val="dk1"/>
                </a:highlight>
              </a:rPr>
              <a:t>Datasets</a:t>
            </a:r>
            <a:r>
              <a:rPr lang="en" sz="1100">
                <a:solidFill>
                  <a:srgbClr val="222222"/>
                </a:solidFill>
                <a:highlight>
                  <a:schemeClr val="dk1"/>
                </a:highlight>
              </a:rPr>
              <a:t>: For each county in West Virginia</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Population</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Economic Condition</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Life Expectancy Rate</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Crime Rate</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Drug Use</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Drug Overdose</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Marijuana/Non Marijuana Use</a:t>
            </a:r>
            <a:endParaRPr sz="1100">
              <a:solidFill>
                <a:srgbClr val="222222"/>
              </a:solidFill>
              <a:highlight>
                <a:schemeClr val="dk1"/>
              </a:highlight>
            </a:endParaRPr>
          </a:p>
          <a:p>
            <a:pPr indent="-298450" lvl="1" marL="914400" rtl="0" algn="l">
              <a:lnSpc>
                <a:spcPct val="115000"/>
              </a:lnSpc>
              <a:spcBef>
                <a:spcPts val="0"/>
              </a:spcBef>
              <a:spcAft>
                <a:spcPts val="0"/>
              </a:spcAft>
              <a:buClr>
                <a:srgbClr val="222222"/>
              </a:buClr>
              <a:buSzPts val="1100"/>
              <a:buFont typeface="Arial"/>
              <a:buChar char="○"/>
            </a:pPr>
            <a:r>
              <a:rPr lang="en" sz="1100">
                <a:solidFill>
                  <a:srgbClr val="222222"/>
                </a:solidFill>
                <a:highlight>
                  <a:schemeClr val="dk1"/>
                </a:highlight>
              </a:rPr>
              <a:t>Total Arrests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Method Continued…</a:t>
            </a:r>
            <a:endParaRPr/>
          </a:p>
        </p:txBody>
      </p:sp>
      <p:sp>
        <p:nvSpPr>
          <p:cNvPr id="175" name="Google Shape;175;p19"/>
          <p:cNvSpPr txBox="1"/>
          <p:nvPr>
            <p:ph idx="1" type="body"/>
          </p:nvPr>
        </p:nvSpPr>
        <p:spPr>
          <a:xfrm>
            <a:off x="819150" y="1990725"/>
            <a:ext cx="7505700" cy="17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ensure users grasps the information accurately and as quickly as possible, we will be conducting research on the following topics:</a:t>
            </a:r>
            <a:endParaRPr/>
          </a:p>
          <a:p>
            <a:pPr indent="-311150" lvl="0" marL="457200" rtl="0" algn="l">
              <a:spcBef>
                <a:spcPts val="1200"/>
              </a:spcBef>
              <a:spcAft>
                <a:spcPts val="0"/>
              </a:spcAft>
              <a:buSzPts val="1300"/>
              <a:buChar char="●"/>
            </a:pPr>
            <a:r>
              <a:rPr lang="en"/>
              <a:t>The Flourish website and the website’s functions</a:t>
            </a:r>
            <a:endParaRPr/>
          </a:p>
          <a:p>
            <a:pPr indent="-311150" lvl="0" marL="457200" rtl="0" algn="l">
              <a:spcBef>
                <a:spcPts val="0"/>
              </a:spcBef>
              <a:spcAft>
                <a:spcPts val="0"/>
              </a:spcAft>
              <a:buSzPts val="1300"/>
              <a:buChar char="●"/>
            </a:pPr>
            <a:r>
              <a:rPr lang="en"/>
              <a:t>Visualization methods</a:t>
            </a:r>
            <a:endParaRPr/>
          </a:p>
          <a:p>
            <a:pPr indent="-311150" lvl="0" marL="457200" rtl="0" algn="l">
              <a:spcBef>
                <a:spcPts val="0"/>
              </a:spcBef>
              <a:spcAft>
                <a:spcPts val="0"/>
              </a:spcAft>
              <a:buSzPts val="1300"/>
              <a:buChar char="●"/>
            </a:pPr>
            <a:r>
              <a:rPr lang="en"/>
              <a:t>The amount of information to include on the visualization</a:t>
            </a:r>
            <a:endParaRPr/>
          </a:p>
          <a:p>
            <a:pPr indent="-311150" lvl="0" marL="457200" rtl="0" algn="l">
              <a:spcBef>
                <a:spcPts val="0"/>
              </a:spcBef>
              <a:spcAft>
                <a:spcPts val="0"/>
              </a:spcAft>
              <a:buSzPts val="1300"/>
              <a:buChar char="●"/>
            </a:pPr>
            <a:r>
              <a:rPr lang="en"/>
              <a:t>Color schemes</a:t>
            </a:r>
            <a:endParaRPr/>
          </a:p>
          <a:p>
            <a:pPr indent="-311150" lvl="0" marL="457200" rtl="0" algn="l">
              <a:spcBef>
                <a:spcPts val="0"/>
              </a:spcBef>
              <a:spcAft>
                <a:spcPts val="0"/>
              </a:spcAft>
              <a:buSzPts val="1300"/>
              <a:buChar char="●"/>
            </a:pPr>
            <a:r>
              <a:rPr lang="en"/>
              <a:t>Using Machine Learning to forecast trends</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Novelty</a:t>
            </a:r>
            <a:endParaRPr/>
          </a:p>
        </p:txBody>
      </p:sp>
      <p:sp>
        <p:nvSpPr>
          <p:cNvPr id="181" name="Google Shape;181;p20"/>
          <p:cNvSpPr txBox="1"/>
          <p:nvPr>
            <p:ph idx="1" type="body"/>
          </p:nvPr>
        </p:nvSpPr>
        <p:spPr>
          <a:xfrm>
            <a:off x="819150" y="1800200"/>
            <a:ext cx="5453100" cy="20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E101A"/>
                </a:solidFill>
                <a:latin typeface="Arial"/>
                <a:ea typeface="Arial"/>
                <a:cs typeface="Arial"/>
                <a:sym typeface="Arial"/>
              </a:rPr>
              <a:t>Numerous works have employed different data visualization tools for multivariate analysis to explore healthcare data sets on the national level.</a:t>
            </a:r>
            <a:r>
              <a:rPr lang="en" sz="1100">
                <a:solidFill>
                  <a:srgbClr val="0E101A"/>
                </a:solidFill>
                <a:latin typeface="Arial"/>
                <a:ea typeface="Arial"/>
                <a:cs typeface="Arial"/>
                <a:sym typeface="Arial"/>
              </a:rPr>
              <a:t> Unfortunately, few to none exist on the county level that explore these measures:</a:t>
            </a:r>
            <a:endParaRPr sz="1100">
              <a:solidFill>
                <a:srgbClr val="0E101A"/>
              </a:solidFill>
              <a:latin typeface="Arial"/>
              <a:ea typeface="Arial"/>
              <a:cs typeface="Arial"/>
              <a:sym typeface="Arial"/>
            </a:endParaRPr>
          </a:p>
          <a:p>
            <a:pPr indent="0" lvl="0" marL="0" rtl="0" algn="l">
              <a:spcBef>
                <a:spcPts val="0"/>
              </a:spcBef>
              <a:spcAft>
                <a:spcPts val="0"/>
              </a:spcAft>
              <a:buNone/>
            </a:pPr>
            <a:r>
              <a:t/>
            </a:r>
            <a:endParaRPr sz="1100">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en" sz="1100">
                <a:solidFill>
                  <a:srgbClr val="0E101A"/>
                </a:solidFill>
                <a:latin typeface="Arial"/>
                <a:ea typeface="Arial"/>
                <a:cs typeface="Arial"/>
                <a:sym typeface="Arial"/>
              </a:rPr>
              <a:t>Deliver intuitive visualizations to explore the root causes, growth, and impact of the drug epidemic in West Virginia.</a:t>
            </a:r>
            <a:endParaRPr sz="1100">
              <a:solidFill>
                <a:srgbClr val="0E101A"/>
              </a:solidFill>
              <a:latin typeface="Arial"/>
              <a:ea typeface="Arial"/>
              <a:cs typeface="Arial"/>
              <a:sym typeface="Arial"/>
            </a:endParaRPr>
          </a:p>
          <a:p>
            <a:pPr indent="0" lvl="0" marL="457200" rtl="0" algn="l">
              <a:spcBef>
                <a:spcPts val="0"/>
              </a:spcBef>
              <a:spcAft>
                <a:spcPts val="0"/>
              </a:spcAft>
              <a:buNone/>
            </a:pPr>
            <a:r>
              <a:t/>
            </a:r>
            <a:endParaRPr sz="1100">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en" sz="1100">
                <a:solidFill>
                  <a:srgbClr val="0E101A"/>
                </a:solidFill>
                <a:latin typeface="Arial"/>
                <a:ea typeface="Arial"/>
                <a:cs typeface="Arial"/>
                <a:sym typeface="Arial"/>
              </a:rPr>
              <a:t>Expand on the above statement by using machine learning to forecast drug epidemic trends.</a:t>
            </a:r>
            <a:endParaRPr sz="1100">
              <a:solidFill>
                <a:srgbClr val="222222"/>
              </a:solidFill>
              <a:highlight>
                <a:srgbClr val="FFFFFF"/>
              </a:highlight>
              <a:latin typeface="Arial"/>
              <a:ea typeface="Arial"/>
              <a:cs typeface="Arial"/>
              <a:sym typeface="Arial"/>
            </a:endParaRPr>
          </a:p>
        </p:txBody>
      </p:sp>
      <p:pic>
        <p:nvPicPr>
          <p:cNvPr id="182" name="Google Shape;182;p20"/>
          <p:cNvPicPr preferRelativeResize="0"/>
          <p:nvPr/>
        </p:nvPicPr>
        <p:blipFill>
          <a:blip r:embed="rId3">
            <a:alphaModFix/>
          </a:blip>
          <a:stretch>
            <a:fillRect/>
          </a:stretch>
        </p:blipFill>
        <p:spPr>
          <a:xfrm>
            <a:off x="6272250" y="422500"/>
            <a:ext cx="988675" cy="984734"/>
          </a:xfrm>
          <a:prstGeom prst="rect">
            <a:avLst/>
          </a:prstGeom>
          <a:noFill/>
          <a:ln>
            <a:noFill/>
          </a:ln>
        </p:spPr>
      </p:pic>
      <p:pic>
        <p:nvPicPr>
          <p:cNvPr id="183" name="Google Shape;183;p20"/>
          <p:cNvPicPr preferRelativeResize="0"/>
          <p:nvPr/>
        </p:nvPicPr>
        <p:blipFill>
          <a:blip r:embed="rId4">
            <a:alphaModFix/>
          </a:blip>
          <a:stretch>
            <a:fillRect/>
          </a:stretch>
        </p:blipFill>
        <p:spPr>
          <a:xfrm>
            <a:off x="6272250" y="1542225"/>
            <a:ext cx="2406325" cy="1353137"/>
          </a:xfrm>
          <a:prstGeom prst="rect">
            <a:avLst/>
          </a:prstGeom>
          <a:noFill/>
          <a:ln>
            <a:noFill/>
          </a:ln>
        </p:spPr>
      </p:pic>
      <p:pic>
        <p:nvPicPr>
          <p:cNvPr id="184" name="Google Shape;184;p20"/>
          <p:cNvPicPr preferRelativeResize="0"/>
          <p:nvPr/>
        </p:nvPicPr>
        <p:blipFill>
          <a:blip r:embed="rId5">
            <a:alphaModFix/>
          </a:blip>
          <a:stretch>
            <a:fillRect/>
          </a:stretch>
        </p:blipFill>
        <p:spPr>
          <a:xfrm>
            <a:off x="7411110" y="422500"/>
            <a:ext cx="1267466" cy="984725"/>
          </a:xfrm>
          <a:prstGeom prst="rect">
            <a:avLst/>
          </a:prstGeom>
          <a:noFill/>
          <a:ln>
            <a:noFill/>
          </a:ln>
        </p:spPr>
      </p:pic>
      <p:pic>
        <p:nvPicPr>
          <p:cNvPr id="185" name="Google Shape;185;p20"/>
          <p:cNvPicPr preferRelativeResize="0"/>
          <p:nvPr/>
        </p:nvPicPr>
        <p:blipFill>
          <a:blip r:embed="rId6">
            <a:alphaModFix/>
          </a:blip>
          <a:stretch>
            <a:fillRect/>
          </a:stretch>
        </p:blipFill>
        <p:spPr>
          <a:xfrm>
            <a:off x="6361875" y="2916675"/>
            <a:ext cx="2294376" cy="1798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Flowchart/Work so far</a:t>
            </a:r>
            <a:endParaRPr/>
          </a:p>
        </p:txBody>
      </p:sp>
      <p:sp>
        <p:nvSpPr>
          <p:cNvPr id="191" name="Google Shape;191;p21"/>
          <p:cNvSpPr/>
          <p:nvPr/>
        </p:nvSpPr>
        <p:spPr>
          <a:xfrm>
            <a:off x="1662920" y="2571060"/>
            <a:ext cx="353400" cy="36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1"/>
          <p:cNvGrpSpPr/>
          <p:nvPr/>
        </p:nvGrpSpPr>
        <p:grpSpPr>
          <a:xfrm>
            <a:off x="519878" y="2267835"/>
            <a:ext cx="1310400" cy="1150175"/>
            <a:chOff x="519878" y="1948510"/>
            <a:chExt cx="1310400" cy="1150175"/>
          </a:xfrm>
        </p:grpSpPr>
        <p:sp>
          <p:nvSpPr>
            <p:cNvPr id="193" name="Google Shape;193;p21"/>
            <p:cNvSpPr/>
            <p:nvPr/>
          </p:nvSpPr>
          <p:spPr>
            <a:xfrm>
              <a:off x="877947" y="194851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 name="Google Shape;194;p21"/>
            <p:cNvSpPr txBox="1"/>
            <p:nvPr/>
          </p:nvSpPr>
          <p:spPr>
            <a:xfrm>
              <a:off x="95669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1</a:t>
              </a:r>
              <a:endParaRPr b="1" sz="800">
                <a:solidFill>
                  <a:schemeClr val="lt1"/>
                </a:solidFill>
                <a:latin typeface="Roboto"/>
                <a:ea typeface="Roboto"/>
                <a:cs typeface="Roboto"/>
                <a:sym typeface="Roboto"/>
              </a:endParaRPr>
            </a:p>
          </p:txBody>
        </p:sp>
        <p:sp>
          <p:nvSpPr>
            <p:cNvPr id="195" name="Google Shape;195;p21"/>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Data Collection</a:t>
              </a:r>
              <a:endParaRPr b="1" sz="1000">
                <a:solidFill>
                  <a:schemeClr val="lt1"/>
                </a:solidFill>
                <a:latin typeface="Roboto"/>
                <a:ea typeface="Roboto"/>
                <a:cs typeface="Roboto"/>
                <a:sym typeface="Roboto"/>
              </a:endParaRPr>
            </a:p>
          </p:txBody>
        </p:sp>
      </p:grpSp>
      <p:grpSp>
        <p:nvGrpSpPr>
          <p:cNvPr id="196" name="Google Shape;196;p21"/>
          <p:cNvGrpSpPr/>
          <p:nvPr/>
        </p:nvGrpSpPr>
        <p:grpSpPr>
          <a:xfrm>
            <a:off x="1848940" y="2267835"/>
            <a:ext cx="1310400" cy="1150175"/>
            <a:chOff x="1848940" y="1948510"/>
            <a:chExt cx="1310400" cy="1150175"/>
          </a:xfrm>
        </p:grpSpPr>
        <p:sp>
          <p:nvSpPr>
            <p:cNvPr id="197" name="Google Shape;197;p21"/>
            <p:cNvSpPr/>
            <p:nvPr/>
          </p:nvSpPr>
          <p:spPr>
            <a:xfrm>
              <a:off x="2206990" y="1948510"/>
              <a:ext cx="594300" cy="59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8" name="Google Shape;198;p21"/>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2"/>
                  </a:solidFill>
                  <a:latin typeface="Roboto"/>
                  <a:ea typeface="Roboto"/>
                  <a:cs typeface="Roboto"/>
                  <a:sym typeface="Roboto"/>
                </a:rPr>
                <a:t>Data Cleaning</a:t>
              </a:r>
              <a:endParaRPr b="1" sz="1000">
                <a:solidFill>
                  <a:schemeClr val="dk2"/>
                </a:solidFill>
                <a:latin typeface="Roboto"/>
                <a:ea typeface="Roboto"/>
                <a:cs typeface="Roboto"/>
                <a:sym typeface="Roboto"/>
              </a:endParaRPr>
            </a:p>
          </p:txBody>
        </p:sp>
        <p:sp>
          <p:nvSpPr>
            <p:cNvPr id="199" name="Google Shape;199;p21"/>
            <p:cNvSpPr txBox="1"/>
            <p:nvPr/>
          </p:nvSpPr>
          <p:spPr>
            <a:xfrm>
              <a:off x="2285740"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2"/>
                  </a:solidFill>
                  <a:latin typeface="Roboto"/>
                  <a:ea typeface="Roboto"/>
                  <a:cs typeface="Roboto"/>
                  <a:sym typeface="Roboto"/>
                </a:rPr>
                <a:t>2</a:t>
              </a:r>
              <a:endParaRPr b="1" sz="800">
                <a:solidFill>
                  <a:schemeClr val="dk2"/>
                </a:solidFill>
                <a:latin typeface="Roboto"/>
                <a:ea typeface="Roboto"/>
                <a:cs typeface="Roboto"/>
                <a:sym typeface="Roboto"/>
              </a:endParaRPr>
            </a:p>
          </p:txBody>
        </p:sp>
      </p:grpSp>
      <p:grpSp>
        <p:nvGrpSpPr>
          <p:cNvPr id="200" name="Google Shape;200;p21"/>
          <p:cNvGrpSpPr/>
          <p:nvPr/>
        </p:nvGrpSpPr>
        <p:grpSpPr>
          <a:xfrm>
            <a:off x="3178034" y="2267835"/>
            <a:ext cx="1359900" cy="1150175"/>
            <a:chOff x="3178034" y="1948510"/>
            <a:chExt cx="1359900" cy="1150175"/>
          </a:xfrm>
        </p:grpSpPr>
        <p:sp>
          <p:nvSpPr>
            <p:cNvPr id="201" name="Google Shape;201;p21"/>
            <p:cNvSpPr/>
            <p:nvPr/>
          </p:nvSpPr>
          <p:spPr>
            <a:xfrm>
              <a:off x="3560827" y="194851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2" name="Google Shape;202;p21"/>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Interactive Visualizations</a:t>
              </a:r>
              <a:endParaRPr b="1" sz="1000">
                <a:solidFill>
                  <a:schemeClr val="lt1"/>
                </a:solidFill>
                <a:latin typeface="Roboto"/>
                <a:ea typeface="Roboto"/>
                <a:cs typeface="Roboto"/>
                <a:sym typeface="Roboto"/>
              </a:endParaRPr>
            </a:p>
          </p:txBody>
        </p:sp>
        <p:sp>
          <p:nvSpPr>
            <p:cNvPr id="203" name="Google Shape;203;p21"/>
            <p:cNvSpPr txBox="1"/>
            <p:nvPr/>
          </p:nvSpPr>
          <p:spPr>
            <a:xfrm>
              <a:off x="363957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3</a:t>
              </a:r>
              <a:endParaRPr b="1" sz="800">
                <a:solidFill>
                  <a:schemeClr val="lt1"/>
                </a:solidFill>
                <a:latin typeface="Roboto"/>
                <a:ea typeface="Roboto"/>
                <a:cs typeface="Roboto"/>
                <a:sym typeface="Roboto"/>
              </a:endParaRPr>
            </a:p>
          </p:txBody>
        </p:sp>
      </p:grpSp>
      <p:grpSp>
        <p:nvGrpSpPr>
          <p:cNvPr id="204" name="Google Shape;204;p21"/>
          <p:cNvGrpSpPr/>
          <p:nvPr/>
        </p:nvGrpSpPr>
        <p:grpSpPr>
          <a:xfrm>
            <a:off x="4557650" y="2267835"/>
            <a:ext cx="1310400" cy="1150175"/>
            <a:chOff x="4557650" y="1948510"/>
            <a:chExt cx="1310400" cy="1150175"/>
          </a:xfrm>
        </p:grpSpPr>
        <p:sp>
          <p:nvSpPr>
            <p:cNvPr id="205" name="Google Shape;205;p21"/>
            <p:cNvSpPr/>
            <p:nvPr/>
          </p:nvSpPr>
          <p:spPr>
            <a:xfrm>
              <a:off x="4915703" y="1948510"/>
              <a:ext cx="594300" cy="59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21"/>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2"/>
                  </a:solidFill>
                  <a:latin typeface="Roboto"/>
                  <a:ea typeface="Roboto"/>
                  <a:cs typeface="Roboto"/>
                  <a:sym typeface="Roboto"/>
                </a:rPr>
                <a:t>Dashboard</a:t>
              </a:r>
              <a:endParaRPr b="1" sz="1000">
                <a:solidFill>
                  <a:schemeClr val="dk2"/>
                </a:solidFill>
                <a:latin typeface="Roboto"/>
                <a:ea typeface="Roboto"/>
                <a:cs typeface="Roboto"/>
                <a:sym typeface="Roboto"/>
              </a:endParaRPr>
            </a:p>
          </p:txBody>
        </p:sp>
        <p:sp>
          <p:nvSpPr>
            <p:cNvPr id="207" name="Google Shape;207;p21"/>
            <p:cNvSpPr txBox="1"/>
            <p:nvPr/>
          </p:nvSpPr>
          <p:spPr>
            <a:xfrm>
              <a:off x="4994453"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2"/>
                  </a:solidFill>
                  <a:latin typeface="Roboto"/>
                  <a:ea typeface="Roboto"/>
                  <a:cs typeface="Roboto"/>
                  <a:sym typeface="Roboto"/>
                </a:rPr>
                <a:t>4</a:t>
              </a:r>
              <a:endParaRPr b="1" sz="800">
                <a:solidFill>
                  <a:schemeClr val="dk2"/>
                </a:solidFill>
                <a:latin typeface="Roboto"/>
                <a:ea typeface="Roboto"/>
                <a:cs typeface="Roboto"/>
                <a:sym typeface="Roboto"/>
              </a:endParaRPr>
            </a:p>
          </p:txBody>
        </p:sp>
      </p:grpSp>
      <p:grpSp>
        <p:nvGrpSpPr>
          <p:cNvPr id="208" name="Google Shape;208;p21"/>
          <p:cNvGrpSpPr/>
          <p:nvPr/>
        </p:nvGrpSpPr>
        <p:grpSpPr>
          <a:xfrm>
            <a:off x="5887800" y="2267835"/>
            <a:ext cx="1359900" cy="1150175"/>
            <a:chOff x="5887800" y="1948510"/>
            <a:chExt cx="1359900" cy="1150175"/>
          </a:xfrm>
        </p:grpSpPr>
        <p:sp>
          <p:nvSpPr>
            <p:cNvPr id="209" name="Google Shape;209;p21"/>
            <p:cNvSpPr/>
            <p:nvPr/>
          </p:nvSpPr>
          <p:spPr>
            <a:xfrm>
              <a:off x="6270606" y="1948510"/>
              <a:ext cx="594300" cy="594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0" name="Google Shape;210;p21"/>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Forecasting Trend</a:t>
              </a:r>
              <a:endParaRPr b="1" sz="1000">
                <a:solidFill>
                  <a:schemeClr val="lt1"/>
                </a:solidFill>
                <a:latin typeface="Roboto"/>
                <a:ea typeface="Roboto"/>
                <a:cs typeface="Roboto"/>
                <a:sym typeface="Roboto"/>
              </a:endParaRPr>
            </a:p>
          </p:txBody>
        </p:sp>
        <p:sp>
          <p:nvSpPr>
            <p:cNvPr id="211" name="Google Shape;211;p21"/>
            <p:cNvSpPr txBox="1"/>
            <p:nvPr/>
          </p:nvSpPr>
          <p:spPr>
            <a:xfrm>
              <a:off x="6349356"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5</a:t>
              </a:r>
              <a:endParaRPr b="1" sz="800">
                <a:solidFill>
                  <a:schemeClr val="lt1"/>
                </a:solidFill>
                <a:latin typeface="Roboto"/>
                <a:ea typeface="Roboto"/>
                <a:cs typeface="Roboto"/>
                <a:sym typeface="Roboto"/>
              </a:endParaRPr>
            </a:p>
          </p:txBody>
        </p:sp>
      </p:grpSp>
      <p:grpSp>
        <p:nvGrpSpPr>
          <p:cNvPr id="212" name="Google Shape;212;p21"/>
          <p:cNvGrpSpPr/>
          <p:nvPr/>
        </p:nvGrpSpPr>
        <p:grpSpPr>
          <a:xfrm>
            <a:off x="7264213" y="2267835"/>
            <a:ext cx="1359900" cy="1150175"/>
            <a:chOff x="7264213" y="1948510"/>
            <a:chExt cx="1359900" cy="1150175"/>
          </a:xfrm>
        </p:grpSpPr>
        <p:sp>
          <p:nvSpPr>
            <p:cNvPr id="213" name="Google Shape;213;p21"/>
            <p:cNvSpPr/>
            <p:nvPr/>
          </p:nvSpPr>
          <p:spPr>
            <a:xfrm>
              <a:off x="7647018" y="1948510"/>
              <a:ext cx="594300" cy="59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4" name="Google Shape;214;p21"/>
            <p:cNvSpPr txBox="1"/>
            <p:nvPr/>
          </p:nvSpPr>
          <p:spPr>
            <a:xfrm>
              <a:off x="72642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2"/>
                  </a:solidFill>
                  <a:latin typeface="Roboto"/>
                  <a:ea typeface="Roboto"/>
                  <a:cs typeface="Roboto"/>
                  <a:sym typeface="Roboto"/>
                </a:rPr>
                <a:t>Summarization</a:t>
              </a:r>
              <a:endParaRPr b="1" sz="1000">
                <a:solidFill>
                  <a:schemeClr val="dk2"/>
                </a:solidFill>
                <a:latin typeface="Roboto"/>
                <a:ea typeface="Roboto"/>
                <a:cs typeface="Roboto"/>
                <a:sym typeface="Roboto"/>
              </a:endParaRPr>
            </a:p>
          </p:txBody>
        </p:sp>
        <p:sp>
          <p:nvSpPr>
            <p:cNvPr id="215" name="Google Shape;215;p21"/>
            <p:cNvSpPr txBox="1"/>
            <p:nvPr/>
          </p:nvSpPr>
          <p:spPr>
            <a:xfrm>
              <a:off x="7725768"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2"/>
                  </a:solidFill>
                  <a:latin typeface="Roboto"/>
                  <a:ea typeface="Roboto"/>
                  <a:cs typeface="Roboto"/>
                  <a:sym typeface="Roboto"/>
                </a:rPr>
                <a:t>6</a:t>
              </a:r>
              <a:endParaRPr b="1" sz="800">
                <a:solidFill>
                  <a:schemeClr val="dk2"/>
                </a:solidFill>
                <a:latin typeface="Roboto"/>
                <a:ea typeface="Roboto"/>
                <a:cs typeface="Roboto"/>
                <a:sym typeface="Roboto"/>
              </a:endParaRPr>
            </a:p>
          </p:txBody>
        </p:sp>
      </p:grpSp>
      <p:sp>
        <p:nvSpPr>
          <p:cNvPr id="216" name="Google Shape;216;p21"/>
          <p:cNvSpPr/>
          <p:nvPr/>
        </p:nvSpPr>
        <p:spPr>
          <a:xfrm>
            <a:off x="3004357" y="2571060"/>
            <a:ext cx="353400" cy="3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358720" y="2571060"/>
            <a:ext cx="353400" cy="36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5713595" y="2571060"/>
            <a:ext cx="353400" cy="3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7079257" y="2571060"/>
            <a:ext cx="353400" cy="36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2158700" y="2226300"/>
            <a:ext cx="690900" cy="69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222"/>
              </a:solidFill>
            </a:endParaRPr>
          </a:p>
        </p:txBody>
      </p:sp>
      <p:sp>
        <p:nvSpPr>
          <p:cNvPr id="221" name="Google Shape;221;p21"/>
          <p:cNvSpPr txBox="1"/>
          <p:nvPr/>
        </p:nvSpPr>
        <p:spPr>
          <a:xfrm>
            <a:off x="721625" y="3288200"/>
            <a:ext cx="90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alibri"/>
                <a:ea typeface="Calibri"/>
                <a:cs typeface="Calibri"/>
                <a:sym typeface="Calibri"/>
              </a:rPr>
              <a:t>Download &amp; Merge Datasets</a:t>
            </a:r>
            <a:endParaRPr b="1" sz="800">
              <a:latin typeface="Calibri"/>
              <a:ea typeface="Calibri"/>
              <a:cs typeface="Calibri"/>
              <a:sym typeface="Calibri"/>
            </a:endParaRPr>
          </a:p>
        </p:txBody>
      </p:sp>
      <p:sp>
        <p:nvSpPr>
          <p:cNvPr id="222" name="Google Shape;222;p21"/>
          <p:cNvSpPr txBox="1"/>
          <p:nvPr/>
        </p:nvSpPr>
        <p:spPr>
          <a:xfrm>
            <a:off x="2017025" y="3288200"/>
            <a:ext cx="90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alibri"/>
                <a:ea typeface="Calibri"/>
                <a:cs typeface="Calibri"/>
                <a:sym typeface="Calibri"/>
              </a:rPr>
              <a:t>Data Preprocessing and Exploration</a:t>
            </a:r>
            <a:endParaRPr b="1" sz="800">
              <a:latin typeface="Calibri"/>
              <a:ea typeface="Calibri"/>
              <a:cs typeface="Calibri"/>
              <a:sym typeface="Calibri"/>
            </a:endParaRPr>
          </a:p>
        </p:txBody>
      </p:sp>
      <p:sp>
        <p:nvSpPr>
          <p:cNvPr id="223" name="Google Shape;223;p21"/>
          <p:cNvSpPr txBox="1"/>
          <p:nvPr/>
        </p:nvSpPr>
        <p:spPr>
          <a:xfrm>
            <a:off x="3388625" y="3288200"/>
            <a:ext cx="90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alibri"/>
                <a:ea typeface="Calibri"/>
                <a:cs typeface="Calibri"/>
                <a:sym typeface="Calibri"/>
              </a:rPr>
              <a:t>Python &amp; Flourish</a:t>
            </a:r>
            <a:endParaRPr b="1" sz="800">
              <a:latin typeface="Calibri"/>
              <a:ea typeface="Calibri"/>
              <a:cs typeface="Calibri"/>
              <a:sym typeface="Calibri"/>
            </a:endParaRPr>
          </a:p>
        </p:txBody>
      </p:sp>
      <p:sp>
        <p:nvSpPr>
          <p:cNvPr id="224" name="Google Shape;224;p21"/>
          <p:cNvSpPr txBox="1"/>
          <p:nvPr/>
        </p:nvSpPr>
        <p:spPr>
          <a:xfrm>
            <a:off x="4760225" y="3288200"/>
            <a:ext cx="906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alibri"/>
                <a:ea typeface="Calibri"/>
                <a:cs typeface="Calibri"/>
                <a:sym typeface="Calibri"/>
              </a:rPr>
              <a:t>Tableau</a:t>
            </a:r>
            <a:endParaRPr b="1" sz="800">
              <a:latin typeface="Calibri"/>
              <a:ea typeface="Calibri"/>
              <a:cs typeface="Calibri"/>
              <a:sym typeface="Calibri"/>
            </a:endParaRPr>
          </a:p>
        </p:txBody>
      </p:sp>
      <p:sp>
        <p:nvSpPr>
          <p:cNvPr id="225" name="Google Shape;225;p21"/>
          <p:cNvSpPr txBox="1"/>
          <p:nvPr/>
        </p:nvSpPr>
        <p:spPr>
          <a:xfrm>
            <a:off x="6055625" y="3288200"/>
            <a:ext cx="90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Calibri"/>
                <a:ea typeface="Calibri"/>
                <a:cs typeface="Calibri"/>
                <a:sym typeface="Calibri"/>
              </a:rPr>
              <a:t>Long Short-Term Memory (LSTM)</a:t>
            </a:r>
            <a:endParaRPr b="1" sz="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